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8" r:id="rId3"/>
    <p:sldId id="259" r:id="rId4"/>
    <p:sldId id="260" r:id="rId5"/>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33CCFF"/>
    <a:srgbClr val="00FFFF"/>
    <a:srgbClr val="000000"/>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18" autoAdjust="0"/>
    <p:restoredTop sz="96395" autoAdjust="0"/>
  </p:normalViewPr>
  <p:slideViewPr>
    <p:cSldViewPr snapToGrid="0" snapToObjects="1">
      <p:cViewPr varScale="1">
        <p:scale>
          <a:sx n="20" d="100"/>
          <a:sy n="20" d="100"/>
        </p:scale>
        <p:origin x="1104" y="42"/>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E4222-FB41-4E9E-A435-170C5C2C89EF}" type="datetimeFigureOut">
              <a:rPr lang="en-SG" smtClean="0"/>
              <a:pPr/>
              <a:t>2/12/2022</a:t>
            </a:fld>
            <a:endParaRPr lang="en-SG"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EFB6F-0584-47E7-AEF1-0C4F0A551421}" type="slidenum">
              <a:rPr lang="en-SG" smtClean="0"/>
              <a:pPr/>
              <a:t>‹#›</a:t>
            </a:fld>
            <a:endParaRPr lang="en-SG" dirty="0"/>
          </a:p>
        </p:txBody>
      </p:sp>
    </p:spTree>
    <p:extLst>
      <p:ext uri="{BB962C8B-B14F-4D97-AF65-F5344CB8AC3E}">
        <p14:creationId xmlns:p14="http://schemas.microsoft.com/office/powerpoint/2010/main" val="382498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1</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2</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3</a:t>
            </a:fld>
            <a:endParaRPr lang="en-SG" dirty="0"/>
          </a:p>
        </p:txBody>
      </p:sp>
    </p:spTree>
    <p:extLst>
      <p:ext uri="{BB962C8B-B14F-4D97-AF65-F5344CB8AC3E}">
        <p14:creationId xmlns:p14="http://schemas.microsoft.com/office/powerpoint/2010/main" val="121833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26EFB6F-0584-47E7-AEF1-0C4F0A551421}" type="slidenum">
              <a:rPr lang="en-SG" smtClean="0"/>
              <a:pPr/>
              <a:t>4</a:t>
            </a:fld>
            <a:endParaRPr lang="en-SG" dirty="0"/>
          </a:p>
        </p:txBody>
      </p:sp>
    </p:spTree>
    <p:extLst>
      <p:ext uri="{BB962C8B-B14F-4D97-AF65-F5344CB8AC3E}">
        <p14:creationId xmlns:p14="http://schemas.microsoft.com/office/powerpoint/2010/main" val="1218332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smtClean="0"/>
              <a:t>Click to edit Master title style</a:t>
            </a:r>
            <a:endParaRPr lang="en-SG"/>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7047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89319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smtClean="0"/>
              <a:t>Click to edit Master title style</a:t>
            </a:r>
            <a:endParaRPr lang="en-SG"/>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76546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2502554"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25188899" y="31198189"/>
            <a:ext cx="22329898" cy="882324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01829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smtClean="0"/>
              <a:t>Click to edit Master title style</a:t>
            </a:r>
            <a:endParaRPr lang="en-SG"/>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7132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04692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686267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smtClean="0"/>
              <a:t>Click to edit Master title style</a:t>
            </a:r>
            <a:endParaRPr lang="en-SG"/>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303672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smtClean="0"/>
              <a:t>Click to edit Master title style</a:t>
            </a:r>
            <a:endParaRPr lang="en-SG"/>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SG" dirty="0"/>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800676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13393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264736" y="5355072"/>
            <a:ext cx="11254060" cy="114075602"/>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2502553" y="5355072"/>
            <a:ext cx="33405737" cy="114075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215442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C5980C8C-162E-45DE-82F0-62D634209854}" type="datetimeFigureOut">
              <a:rPr lang="en-SG" smtClean="0"/>
              <a:pPr/>
              <a:t>2/12/2022</a:t>
            </a:fld>
            <a:endParaRPr lang="en-SG" dirty="0"/>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661B299D-357A-431E-86E6-8DD7618541B6}" type="slidenum">
              <a:rPr lang="en-SG" smtClean="0"/>
              <a:pPr/>
              <a:t>‹#›</a:t>
            </a:fld>
            <a:endParaRPr lang="en-SG" dirty="0"/>
          </a:p>
        </p:txBody>
      </p:sp>
    </p:spTree>
    <p:extLst>
      <p:ext uri="{BB962C8B-B14F-4D97-AF65-F5344CB8AC3E}">
        <p14:creationId xmlns:p14="http://schemas.microsoft.com/office/powerpoint/2010/main" val="411454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p:cNvSpPr/>
          <p:nvPr/>
        </p:nvSpPr>
        <p:spPr>
          <a:xfrm>
            <a:off x="7110159" y="2092209"/>
            <a:ext cx="14286930"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F0000"/>
              </a:solidFill>
            </a:endParaRPr>
          </a:p>
        </p:txBody>
      </p:sp>
      <p:sp>
        <p:nvSpPr>
          <p:cNvPr id="73" name="TextBox 72"/>
          <p:cNvSpPr txBox="1"/>
          <p:nvPr/>
        </p:nvSpPr>
        <p:spPr>
          <a:xfrm>
            <a:off x="7261698" y="14173844"/>
            <a:ext cx="6760889"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Building Form and Spatial arrangement and delete these texts.</a:t>
            </a:r>
          </a:p>
        </p:txBody>
      </p:sp>
      <p:graphicFrame>
        <p:nvGraphicFramePr>
          <p:cNvPr id="44" name="Table 43"/>
          <p:cNvGraphicFramePr>
            <a:graphicFrameLocks noGrp="1"/>
          </p:cNvGraphicFramePr>
          <p:nvPr>
            <p:extLst>
              <p:ext uri="{D42A27DB-BD31-4B8C-83A1-F6EECF244321}">
                <p14:modId xmlns:p14="http://schemas.microsoft.com/office/powerpoint/2010/main" val="2594371205"/>
              </p:ext>
            </p:extLst>
          </p:nvPr>
        </p:nvGraphicFramePr>
        <p:xfrm>
          <a:off x="48680" y="7911417"/>
          <a:ext cx="7025640" cy="16013040"/>
        </p:xfrm>
        <a:graphic>
          <a:graphicData uri="http://schemas.openxmlformats.org/drawingml/2006/table">
            <a:tbl>
              <a:tblPr firstRow="1" bandRow="1">
                <a:tableStyleId>{073A0DAA-6AF3-43AB-8588-CEC1D06C72B9}</a:tableStyleId>
              </a:tblPr>
              <a:tblGrid>
                <a:gridCol w="7025640">
                  <a:extLst>
                    <a:ext uri="{9D8B030D-6E8A-4147-A177-3AD203B41FA5}">
                      <a16:colId xmlns:a16="http://schemas.microsoft.com/office/drawing/2014/main" val="20000"/>
                    </a:ext>
                  </a:extLst>
                </a:gridCol>
              </a:tblGrid>
              <a:tr h="5746867">
                <a:tc>
                  <a:txBody>
                    <a:bodyPr/>
                    <a:lstStyle/>
                    <a:p>
                      <a:pPr marL="92075" indent="0" algn="just">
                        <a:buFont typeface="Arial" panose="020B0604020202020204" pitchFamily="34" charset="0"/>
                        <a:buNone/>
                      </a:pPr>
                      <a:r>
                        <a:rPr lang="en-US" sz="1800" b="1" baseline="0" dirty="0" smtClean="0">
                          <a:solidFill>
                            <a:schemeClr val="tx1"/>
                          </a:solidFill>
                          <a:latin typeface="+mn-lt"/>
                        </a:rPr>
                        <a:t>About </a:t>
                      </a:r>
                      <a:r>
                        <a:rPr lang="en-US" sz="1800" b="1" kern="1200" baseline="0" dirty="0" smtClean="0">
                          <a:solidFill>
                            <a:schemeClr val="tx1"/>
                          </a:solidFill>
                          <a:latin typeface="+mn-lt"/>
                          <a:ea typeface="+mn-ea"/>
                          <a:cs typeface="+mn-cs"/>
                        </a:rPr>
                        <a:t>the Project Development</a:t>
                      </a:r>
                    </a:p>
                    <a:p>
                      <a:pPr marL="92075" indent="0" algn="just">
                        <a:buFont typeface="Arial" panose="020B0604020202020204" pitchFamily="34" charset="0"/>
                        <a:buNone/>
                      </a:pPr>
                      <a:endParaRPr lang="en-US" sz="1800" b="1" kern="1200" baseline="0" dirty="0" smtClean="0">
                        <a:solidFill>
                          <a:schemeClr val="tx1"/>
                        </a:solidFill>
                        <a:latin typeface="+mn-lt"/>
                        <a:ea typeface="+mn-ea"/>
                        <a:cs typeface="+mn-cs"/>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baseline="0" dirty="0" smtClean="0">
                          <a:solidFill>
                            <a:schemeClr val="tx1"/>
                          </a:solidFill>
                          <a:latin typeface="+mn-lt"/>
                          <a:ea typeface="+mn-ea"/>
                          <a:cs typeface="+mn-cs"/>
                        </a:rPr>
                        <a:t>Design Concept: </a:t>
                      </a:r>
                      <a:r>
                        <a:rPr lang="en-US" sz="1800" b="0" kern="1200" baseline="0" dirty="0" smtClean="0">
                          <a:solidFill>
                            <a:schemeClr val="tx1"/>
                          </a:solidFill>
                          <a:latin typeface="+mn-lt"/>
                          <a:ea typeface="+mn-ea"/>
                          <a:cs typeface="+mn-cs"/>
                        </a:rPr>
                        <a:t>What is the design rational for the Building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dirty="0" smtClean="0">
                        <a:solidFill>
                          <a:schemeClr val="tx1"/>
                        </a:solidFill>
                        <a:latin typeface="+mn-lt"/>
                        <a:cs typeface="Arial" panose="020B0604020202020204" pitchFamily="34" charset="0"/>
                      </a:endParaRP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Building Form: </a:t>
                      </a:r>
                      <a:r>
                        <a:rPr lang="en-US" sz="1800" b="0" baseline="0" dirty="0" smtClean="0">
                          <a:solidFill>
                            <a:schemeClr val="tx1"/>
                          </a:solidFill>
                          <a:latin typeface="+mn-lt"/>
                          <a:cs typeface="Arial" panose="020B0604020202020204" pitchFamily="34" charset="0"/>
                        </a:rPr>
                        <a:t>How does the building form relates to the surrounding site context?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Spatial Arrangement: </a:t>
                      </a:r>
                      <a:r>
                        <a:rPr lang="en-US" sz="1800" b="0" dirty="0" smtClean="0">
                          <a:solidFill>
                            <a:schemeClr val="tx1"/>
                          </a:solidFill>
                          <a:latin typeface="+mn-lt"/>
                          <a:cs typeface="Arial" panose="020B0604020202020204" pitchFamily="34" charset="0"/>
                        </a:rPr>
                        <a:t>How</a:t>
                      </a:r>
                      <a:r>
                        <a:rPr lang="en-US" sz="1800" b="0" baseline="0" dirty="0" smtClean="0">
                          <a:solidFill>
                            <a:schemeClr val="tx1"/>
                          </a:solidFill>
                          <a:latin typeface="+mn-lt"/>
                          <a:cs typeface="Arial" panose="020B0604020202020204" pitchFamily="34" charset="0"/>
                        </a:rPr>
                        <a:t> is the accommodation of key areas such as common areas being arranged?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Connectivity:</a:t>
                      </a:r>
                      <a:r>
                        <a:rPr lang="en-US" sz="1800" b="0" baseline="0" dirty="0" smtClean="0">
                          <a:solidFill>
                            <a:schemeClr val="tx1"/>
                          </a:solidFill>
                          <a:latin typeface="+mn-lt"/>
                          <a:cs typeface="Arial" panose="020B0604020202020204" pitchFamily="34" charset="0"/>
                        </a:rPr>
                        <a:t> What is the vehicular and pedestrian connectivity, accessibility and evacuation considerations?</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rPr>
                        <a:t>BIM Uses in </a:t>
                      </a:r>
                      <a:r>
                        <a:rPr lang="en-US" sz="1800" b="1" kern="1200" baseline="0" dirty="0" smtClean="0">
                          <a:solidFill>
                            <a:schemeClr val="tx1"/>
                          </a:solidFill>
                          <a:latin typeface="+mn-lt"/>
                          <a:ea typeface="+mn-ea"/>
                          <a:cs typeface="+mn-cs"/>
                        </a:rPr>
                        <a:t>Design, Coordination, Engineering, Analysis and Optimisation</a:t>
                      </a:r>
                      <a:r>
                        <a:rPr lang="en-US" sz="1800" b="1" baseline="0" dirty="0" smtClean="0">
                          <a:solidFill>
                            <a:schemeClr val="tx1"/>
                          </a:solidFill>
                          <a:latin typeface="+mn-lt"/>
                        </a:rPr>
                        <a:t>: </a:t>
                      </a:r>
                      <a:r>
                        <a:rPr lang="en-US" sz="1800" b="0" baseline="0" dirty="0" smtClean="0">
                          <a:solidFill>
                            <a:schemeClr val="tx1"/>
                          </a:solidFill>
                          <a:latin typeface="+mn-lt"/>
                        </a:rPr>
                        <a:t>What is the defined BIM uses in carrying out design, coordination, engineering, analysis and optimisation?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solidFill>
                          <a:schemeClr val="tx1"/>
                        </a:solidFill>
                        <a:latin typeface="+mn-lt"/>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BIM</a:t>
                      </a:r>
                      <a:r>
                        <a:rPr lang="en-US" sz="1800" b="1" baseline="0" dirty="0" smtClean="0">
                          <a:solidFill>
                            <a:schemeClr val="tx1"/>
                          </a:solidFill>
                          <a:latin typeface="+mn-lt"/>
                          <a:cs typeface="Arial" panose="020B0604020202020204" pitchFamily="34" charset="0"/>
                        </a:rPr>
                        <a:t> Collaboration Approach: </a:t>
                      </a:r>
                      <a:r>
                        <a:rPr lang="en-US" sz="1800" b="0" baseline="0" dirty="0" smtClean="0">
                          <a:solidFill>
                            <a:schemeClr val="tx1"/>
                          </a:solidFill>
                          <a:latin typeface="+mn-lt"/>
                          <a:cs typeface="Arial" panose="020B0604020202020204" pitchFamily="34" charset="0"/>
                        </a:rPr>
                        <a:t>What is the approach and BIM tools for project collaboration?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 Sample text</a:t>
                      </a: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baseline="0" dirty="0" smtClean="0">
                          <a:solidFill>
                            <a:schemeClr val="tx1"/>
                          </a:solidFill>
                          <a:latin typeface="+mn-lt"/>
                          <a:cs typeface="Arial" panose="020B0604020202020204" pitchFamily="34" charset="0"/>
                        </a:rPr>
                        <a:t>Quality of Design: </a:t>
                      </a:r>
                      <a:r>
                        <a:rPr lang="en-US" sz="2000" b="0" baseline="0" dirty="0" smtClean="0">
                          <a:solidFill>
                            <a:schemeClr val="tx1"/>
                          </a:solidFill>
                          <a:latin typeface="+mn-lt"/>
                          <a:cs typeface="Arial" panose="020B0604020202020204" pitchFamily="34" charset="0"/>
                        </a:rPr>
                        <a:t>How BIM improve the quality of design?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kern="1200" baseline="0" dirty="0" smtClean="0">
                        <a:solidFill>
                          <a:schemeClr val="tx1"/>
                        </a:solidFill>
                        <a:latin typeface="+mn-lt"/>
                        <a:ea typeface="+mn-ea"/>
                        <a:cs typeface="+mn-cs"/>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smtClean="0">
                          <a:solidFill>
                            <a:schemeClr val="tx1"/>
                          </a:solidFill>
                          <a:latin typeface="+mn-lt"/>
                          <a:cs typeface="Arial" panose="020B0604020202020204" pitchFamily="34" charset="0"/>
                        </a:rPr>
                        <a:t>Sustainability</a:t>
                      </a:r>
                      <a:r>
                        <a:rPr lang="en-US" sz="1800" b="1" baseline="0" dirty="0" smtClean="0">
                          <a:solidFill>
                            <a:schemeClr val="tx1"/>
                          </a:solidFill>
                          <a:latin typeface="+mn-lt"/>
                          <a:cs typeface="Arial" panose="020B0604020202020204" pitchFamily="34" charset="0"/>
                        </a:rPr>
                        <a:t>: </a:t>
                      </a:r>
                      <a:r>
                        <a:rPr lang="en-US" sz="1800" b="0" baseline="0" dirty="0" smtClean="0">
                          <a:solidFill>
                            <a:schemeClr val="tx1"/>
                          </a:solidFill>
                          <a:latin typeface="+mn-lt"/>
                          <a:cs typeface="Arial" panose="020B0604020202020204" pitchFamily="34" charset="0"/>
                        </a:rPr>
                        <a:t>How are the considerations of sustainability aspect and passive building design being achieved?</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smtClean="0">
                          <a:solidFill>
                            <a:schemeClr val="tx1"/>
                          </a:solidFill>
                          <a:latin typeface="+mn-lt"/>
                          <a:ea typeface="+mn-ea"/>
                          <a:cs typeface="Arial" panose="020B0604020202020204" pitchFamily="34" charset="0"/>
                        </a:rPr>
                        <a:t>MiC, MiMEP and DfMA: </a:t>
                      </a:r>
                      <a:r>
                        <a:rPr lang="en-US" sz="1800" b="0" kern="1200" dirty="0" smtClean="0">
                          <a:solidFill>
                            <a:schemeClr val="tx1"/>
                          </a:solidFill>
                          <a:latin typeface="+mn-lt"/>
                          <a:ea typeface="+mn-ea"/>
                          <a:cs typeface="Arial" panose="020B0604020202020204" pitchFamily="34" charset="0"/>
                        </a:rPr>
                        <a:t>How is the design for MiC and MiMEP, and DfMA being involved in the project development?</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Constructability: </a:t>
                      </a:r>
                      <a:r>
                        <a:rPr lang="en-US" sz="1800" b="0" baseline="0" dirty="0" smtClean="0">
                          <a:solidFill>
                            <a:schemeClr val="tx1"/>
                          </a:solidFill>
                          <a:latin typeface="+mn-lt"/>
                          <a:cs typeface="Arial" panose="020B0604020202020204" pitchFamily="34" charset="0"/>
                        </a:rPr>
                        <a:t>Any innovative approach introduced for construction?</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solidFill>
                          <a:schemeClr val="tx1"/>
                        </a:solidFill>
                        <a:latin typeface="+mn-lt"/>
                        <a:cs typeface="Arial" panose="020B0604020202020204" pitchFamily="34" charset="0"/>
                      </a:endParaRPr>
                    </a:p>
                    <a:p>
                      <a:pPr marL="92075" marR="0" lvl="1"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smtClean="0">
                          <a:solidFill>
                            <a:schemeClr val="tx1"/>
                          </a:solidFill>
                          <a:latin typeface="+mn-lt"/>
                          <a:cs typeface="Arial" panose="020B0604020202020204" pitchFamily="34" charset="0"/>
                        </a:rPr>
                        <a:t>Summary: </a:t>
                      </a:r>
                      <a:r>
                        <a:rPr lang="en-US" sz="1800" b="0" baseline="0" dirty="0" smtClean="0">
                          <a:solidFill>
                            <a:schemeClr val="tx1"/>
                          </a:solidFill>
                          <a:latin typeface="+mn-lt"/>
                          <a:cs typeface="Arial" panose="020B0604020202020204" pitchFamily="34" charset="0"/>
                        </a:rPr>
                        <a:t>How BIM influences the design, engineering, coordination, and project collaboration? </a:t>
                      </a:r>
                    </a:p>
                    <a:p>
                      <a:pPr marL="92075" marR="0" lvl="0" indent="0" algn="just" defTabSz="295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baseline="0" dirty="0" smtClean="0">
                          <a:solidFill>
                            <a:schemeClr val="tx1"/>
                          </a:solidFill>
                          <a:latin typeface="+mn-lt"/>
                          <a:ea typeface="+mn-ea"/>
                          <a:cs typeface="+mn-cs"/>
                        </a:rPr>
                        <a:t>Sample text Sample text Sample text Sample text Sample text Sample text Sample text Sample text Sample text Sample text Sample text Sample text Sample text Sample text Sample text Sample text Sample text Sample text Sample text Sample text Sample text Sample text Sample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4" name="TextBox 63"/>
          <p:cNvSpPr txBox="1"/>
          <p:nvPr/>
        </p:nvSpPr>
        <p:spPr>
          <a:xfrm>
            <a:off x="7535470" y="4516073"/>
            <a:ext cx="13290258" cy="1569660"/>
          </a:xfrm>
          <a:prstGeom prst="rect">
            <a:avLst/>
          </a:prstGeom>
          <a:noFill/>
          <a:ln>
            <a:solidFill>
              <a:schemeClr val="tx1"/>
            </a:solidFill>
          </a:ln>
        </p:spPr>
        <p:txBody>
          <a:bodyPr wrap="square" rtlCol="0">
            <a:spAutoFit/>
          </a:bodyPr>
          <a:lstStyle/>
          <a:p>
            <a:pPr marL="800100" indent="-711200"/>
            <a:r>
              <a:rPr lang="en-US" sz="2400" dirty="0" smtClean="0">
                <a:cs typeface="Arial" panose="020B0604020202020204" pitchFamily="34" charset="0"/>
              </a:rPr>
              <a:t>Note: </a:t>
            </a:r>
          </a:p>
          <a:p>
            <a:pPr marL="990600" indent="-355600">
              <a:buFont typeface="+mj-lt"/>
              <a:buAutoNum type="arabicPeriod"/>
            </a:pPr>
            <a:r>
              <a:rPr lang="en-US" sz="2400" dirty="0" smtClean="0">
                <a:cs typeface="Arial" panose="020B0604020202020204" pitchFamily="34" charset="0"/>
              </a:rPr>
              <a:t>Replace this area by a representative rendered image to illustrate t</a:t>
            </a:r>
            <a:r>
              <a:rPr lang="en-US" sz="2400" dirty="0">
                <a:cs typeface="Arial" panose="020B0604020202020204" pitchFamily="34" charset="0"/>
              </a:rPr>
              <a:t>he </a:t>
            </a:r>
            <a:r>
              <a:rPr lang="en-US" sz="2400" dirty="0" smtClean="0">
                <a:cs typeface="Arial" panose="020B0604020202020204" pitchFamily="34" charset="0"/>
              </a:rPr>
              <a:t>design and </a:t>
            </a:r>
            <a:r>
              <a:rPr lang="en-US" sz="2400" dirty="0">
                <a:cs typeface="Arial" panose="020B0604020202020204" pitchFamily="34" charset="0"/>
              </a:rPr>
              <a:t>environmental aspects of the project building </a:t>
            </a:r>
            <a:r>
              <a:rPr lang="en-US" sz="2400" dirty="0" smtClean="0">
                <a:cs typeface="Arial" panose="020B0604020202020204" pitchFamily="34" charset="0"/>
              </a:rPr>
              <a:t>and delete this Note.</a:t>
            </a:r>
          </a:p>
          <a:p>
            <a:pPr marL="990600" indent="-355600">
              <a:buFont typeface="+mj-lt"/>
              <a:buAutoNum type="arabicPeriod"/>
            </a:pPr>
            <a:r>
              <a:rPr lang="en-US" sz="2400" dirty="0" smtClean="0">
                <a:cs typeface="Arial" panose="020B0604020202020204" pitchFamily="34" charset="0"/>
              </a:rPr>
              <a:t>Overall Bird Eye’s view to illustrate the project itself &amp; its relationship with site context.</a:t>
            </a:r>
          </a:p>
        </p:txBody>
      </p:sp>
      <p:sp>
        <p:nvSpPr>
          <p:cNvPr id="74" name="TextBox 73"/>
          <p:cNvSpPr txBox="1"/>
          <p:nvPr/>
        </p:nvSpPr>
        <p:spPr>
          <a:xfrm>
            <a:off x="121920" y="24784294"/>
            <a:ext cx="6873240" cy="830997"/>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Design Concept </a:t>
            </a:r>
            <a:r>
              <a:rPr lang="en-US" sz="2400" dirty="0" smtClean="0">
                <a:cs typeface="Arial" panose="020B0604020202020204" pitchFamily="34" charset="0"/>
              </a:rPr>
              <a:t>and delete these texts.</a:t>
            </a:r>
            <a:endParaRPr lang="en-SG" sz="2400" dirty="0"/>
          </a:p>
        </p:txBody>
      </p:sp>
      <p:sp>
        <p:nvSpPr>
          <p:cNvPr id="75" name="TextBox 74"/>
          <p:cNvSpPr txBox="1"/>
          <p:nvPr/>
        </p:nvSpPr>
        <p:spPr>
          <a:xfrm>
            <a:off x="14307594" y="14220011"/>
            <a:ext cx="6941322" cy="1569660"/>
          </a:xfrm>
          <a:prstGeom prst="rect">
            <a:avLst/>
          </a:prstGeom>
          <a:solidFill>
            <a:srgbClr val="FFFFFF">
              <a:alpha val="80000"/>
            </a:srgbClr>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that describes the sustainability </a:t>
            </a:r>
            <a:r>
              <a:rPr lang="en-US" sz="2400" dirty="0">
                <a:cs typeface="Arial" panose="020B0604020202020204" pitchFamily="34" charset="0"/>
              </a:rPr>
              <a:t>approach </a:t>
            </a:r>
            <a:r>
              <a:rPr lang="en-US" sz="2400" dirty="0" smtClean="0">
                <a:cs typeface="Arial" panose="020B0604020202020204" pitchFamily="34" charset="0"/>
              </a:rPr>
              <a:t>with Environmental – e.g. solar study / shading,  ventilation simulation and delete these texts.</a:t>
            </a:r>
          </a:p>
        </p:txBody>
      </p:sp>
      <p:sp>
        <p:nvSpPr>
          <p:cNvPr id="76" name="TextBox 75"/>
          <p:cNvSpPr txBox="1"/>
          <p:nvPr/>
        </p:nvSpPr>
        <p:spPr>
          <a:xfrm>
            <a:off x="7201344" y="22766870"/>
            <a:ext cx="6922141" cy="1200329"/>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b="1" dirty="0" smtClean="0">
                <a:cs typeface="Arial" panose="020B0604020202020204" pitchFamily="34" charset="0"/>
              </a:rPr>
              <a:t>how BIM help Improving Quality of the </a:t>
            </a:r>
            <a:r>
              <a:rPr lang="en-US" sz="2400" b="1" dirty="0">
                <a:cs typeface="Arial" panose="020B0604020202020204" pitchFamily="34" charset="0"/>
              </a:rPr>
              <a:t>D</a:t>
            </a:r>
            <a:r>
              <a:rPr lang="en-US" sz="2400" b="1" dirty="0" smtClean="0">
                <a:cs typeface="Arial" panose="020B0604020202020204" pitchFamily="34" charset="0"/>
              </a:rPr>
              <a:t>esign </a:t>
            </a:r>
            <a:r>
              <a:rPr lang="en-US" sz="2400" dirty="0" smtClean="0">
                <a:cs typeface="Arial" panose="020B0604020202020204" pitchFamily="34" charset="0"/>
              </a:rPr>
              <a:t>and </a:t>
            </a:r>
            <a:r>
              <a:rPr lang="en-US" sz="2400" dirty="0">
                <a:cs typeface="Arial" panose="020B0604020202020204" pitchFamily="34" charset="0"/>
              </a:rPr>
              <a:t>delete these texts</a:t>
            </a:r>
            <a:r>
              <a:rPr lang="en-US" sz="2400" dirty="0" smtClean="0">
                <a:cs typeface="Arial" panose="020B0604020202020204" pitchFamily="34" charset="0"/>
              </a:rPr>
              <a:t>.</a:t>
            </a:r>
          </a:p>
        </p:txBody>
      </p:sp>
      <p:sp>
        <p:nvSpPr>
          <p:cNvPr id="79" name="TextBox 78"/>
          <p:cNvSpPr txBox="1"/>
          <p:nvPr/>
        </p:nvSpPr>
        <p:spPr>
          <a:xfrm>
            <a:off x="135831" y="5038767"/>
            <a:ext cx="6845418" cy="2677656"/>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textual description with actual project information and delete this Note.</a:t>
            </a:r>
          </a:p>
          <a:p>
            <a:pPr marL="514350" indent="-514350">
              <a:buFont typeface="+mj-lt"/>
              <a:buAutoNum type="arabicPeriod"/>
            </a:pPr>
            <a:r>
              <a:rPr lang="en-US" sz="2400" dirty="0">
                <a:cs typeface="Arial" panose="020B0604020202020204" pitchFamily="34" charset="0"/>
              </a:rPr>
              <a:t>Title Font size at 18, </a:t>
            </a:r>
            <a:r>
              <a:rPr lang="en-US" sz="2400" dirty="0" smtClean="0">
                <a:cs typeface="Arial" panose="020B0604020202020204" pitchFamily="34" charset="0"/>
              </a:rPr>
              <a:t>Calibri.</a:t>
            </a:r>
            <a:endParaRPr lang="en-US" sz="2400" dirty="0">
              <a:cs typeface="Arial" panose="020B0604020202020204" pitchFamily="34" charset="0"/>
            </a:endParaRPr>
          </a:p>
          <a:p>
            <a:pPr marL="514350" indent="-514350">
              <a:buFont typeface="+mj-lt"/>
              <a:buAutoNum type="arabicPeriod"/>
            </a:pPr>
            <a:r>
              <a:rPr lang="en-US" sz="2400" dirty="0">
                <a:cs typeface="Arial" panose="020B0604020202020204" pitchFamily="34" charset="0"/>
              </a:rPr>
              <a:t>Replace the ‘Sample Text’ with your </a:t>
            </a:r>
            <a:r>
              <a:rPr lang="en-US" sz="2400" dirty="0" smtClean="0">
                <a:cs typeface="Arial" panose="020B0604020202020204" pitchFamily="34" charset="0"/>
              </a:rPr>
              <a:t>own descriptions.</a:t>
            </a:r>
            <a:endParaRPr lang="en-US" sz="2400" dirty="0">
              <a:cs typeface="Arial" panose="020B0604020202020204" pitchFamily="34" charset="0"/>
            </a:endParaRPr>
          </a:p>
          <a:p>
            <a:pPr marL="514350" indent="-514350">
              <a:buFont typeface="+mj-lt"/>
              <a:buAutoNum type="arabicPeriod"/>
            </a:pPr>
            <a:r>
              <a:rPr lang="en-US" sz="2400" dirty="0" smtClean="0">
                <a:cs typeface="Arial" panose="020B0604020202020204" pitchFamily="34" charset="0"/>
              </a:rPr>
              <a:t>Description </a:t>
            </a:r>
            <a:r>
              <a:rPr lang="en-US" sz="2400" dirty="0">
                <a:cs typeface="Arial" panose="020B0604020202020204" pitchFamily="34" charset="0"/>
              </a:rPr>
              <a:t>Font size </a:t>
            </a:r>
            <a:r>
              <a:rPr lang="en-US" sz="2400" dirty="0" smtClean="0">
                <a:cs typeface="Arial" panose="020B0604020202020204" pitchFamily="34" charset="0"/>
              </a:rPr>
              <a:t>max. 14</a:t>
            </a:r>
            <a:r>
              <a:rPr lang="en-US" sz="2400" dirty="0">
                <a:cs typeface="Arial" panose="020B0604020202020204" pitchFamily="34" charset="0"/>
              </a:rPr>
              <a:t>, min. 12, </a:t>
            </a:r>
            <a:r>
              <a:rPr lang="en-US" sz="2400" dirty="0" smtClean="0">
                <a:cs typeface="Arial" panose="020B0604020202020204" pitchFamily="34" charset="0"/>
              </a:rPr>
              <a:t>Calibri.</a:t>
            </a:r>
            <a:endParaRPr lang="en-SG" sz="2400" dirty="0"/>
          </a:p>
        </p:txBody>
      </p:sp>
      <p:sp>
        <p:nvSpPr>
          <p:cNvPr id="115" name="TextBox 114"/>
          <p:cNvSpPr txBox="1"/>
          <p:nvPr/>
        </p:nvSpPr>
        <p:spPr>
          <a:xfrm>
            <a:off x="0" y="27149113"/>
            <a:ext cx="7092066" cy="1118255"/>
          </a:xfrm>
          <a:prstGeom prst="rect">
            <a:avLst/>
          </a:prstGeom>
          <a:solidFill>
            <a:srgbClr val="FFFFFF"/>
          </a:solidFill>
        </p:spPr>
        <p:txBody>
          <a:bodyPr wrap="square" rtlCol="0">
            <a:spAutoFit/>
          </a:bodyPr>
          <a:lstStyle/>
          <a:p>
            <a:pPr marL="0" lvl="1" algn="just">
              <a:lnSpc>
                <a:spcPts val="2000"/>
              </a:lnSpc>
            </a:pPr>
            <a:r>
              <a:rPr lang="en-US" sz="2400" b="1" dirty="0" smtClean="0"/>
              <a:t>Conceptual Diagram: </a:t>
            </a:r>
            <a:r>
              <a:rPr lang="en-US" sz="1800" b="1" dirty="0"/>
              <a:t>please put in textual description to describe </a:t>
            </a:r>
            <a:r>
              <a:rPr lang="en-US" sz="1800" b="1" dirty="0" smtClean="0"/>
              <a:t>the design concept.</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 Sample text.</a:t>
            </a:r>
            <a:endParaRPr lang="en-SG" sz="1800" b="1" dirty="0"/>
          </a:p>
        </p:txBody>
      </p:sp>
      <p:sp>
        <p:nvSpPr>
          <p:cNvPr id="116" name="TextBox 115"/>
          <p:cNvSpPr txBox="1"/>
          <p:nvPr/>
        </p:nvSpPr>
        <p:spPr>
          <a:xfrm>
            <a:off x="7142866" y="19026098"/>
            <a:ext cx="7037733" cy="1118255"/>
          </a:xfrm>
          <a:prstGeom prst="rect">
            <a:avLst/>
          </a:prstGeom>
          <a:solidFill>
            <a:srgbClr val="FFFFFF"/>
          </a:solidFill>
        </p:spPr>
        <p:txBody>
          <a:bodyPr wrap="square" rtlCol="0">
            <a:spAutoFit/>
          </a:bodyPr>
          <a:lstStyle/>
          <a:p>
            <a:pPr marL="0" lvl="1" algn="just">
              <a:lnSpc>
                <a:spcPts val="2000"/>
              </a:lnSpc>
            </a:pPr>
            <a:r>
              <a:rPr lang="en-US" sz="2400" b="1" dirty="0" smtClean="0"/>
              <a:t>Building Form and Space: </a:t>
            </a:r>
            <a:r>
              <a:rPr lang="en-US" sz="1800" b="1" dirty="0">
                <a:cs typeface="Arial" panose="020B0604020202020204" pitchFamily="34" charset="0"/>
              </a:rPr>
              <a:t>please put in textual description to describe the building </a:t>
            </a:r>
            <a:r>
              <a:rPr lang="en-US" sz="1800" b="1" dirty="0" smtClean="0">
                <a:cs typeface="Arial" panose="020B0604020202020204" pitchFamily="34" charset="0"/>
              </a:rPr>
              <a:t>form </a:t>
            </a:r>
            <a:r>
              <a:rPr lang="en-US" sz="1800" b="1" dirty="0">
                <a:cs typeface="Arial" panose="020B0604020202020204" pitchFamily="34" charset="0"/>
              </a:rPr>
              <a:t>and </a:t>
            </a:r>
            <a:r>
              <a:rPr lang="en-US" sz="1800" b="1" dirty="0" smtClean="0">
                <a:cs typeface="Arial" panose="020B0604020202020204" pitchFamily="34" charset="0"/>
              </a:rPr>
              <a:t>spatial arrangement. Sample 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r>
              <a:rPr lang="en-US" sz="1800" b="1" dirty="0">
                <a:cs typeface="Arial" panose="020B0604020202020204" pitchFamily="34" charset="0"/>
              </a:rPr>
              <a:t> Sample </a:t>
            </a:r>
            <a:r>
              <a:rPr lang="en-US" sz="1800" b="1" dirty="0" smtClean="0">
                <a:cs typeface="Arial" panose="020B0604020202020204" pitchFamily="34" charset="0"/>
              </a:rPr>
              <a:t>text.</a:t>
            </a:r>
            <a:endParaRPr lang="en-SG" sz="1800" b="1" dirty="0">
              <a:cs typeface="Arial" panose="020B0604020202020204" pitchFamily="34" charset="0"/>
            </a:endParaRPr>
          </a:p>
        </p:txBody>
      </p:sp>
      <p:cxnSp>
        <p:nvCxnSpPr>
          <p:cNvPr id="55" name="Straight Connector 54"/>
          <p:cNvCxnSpPr/>
          <p:nvPr/>
        </p:nvCxnSpPr>
        <p:spPr>
          <a:xfrm>
            <a:off x="7114436" y="20181600"/>
            <a:ext cx="71227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3138" y="2072006"/>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Location Plan 1:2000 </a:t>
            </a:r>
          </a:p>
        </p:txBody>
      </p:sp>
      <p:sp>
        <p:nvSpPr>
          <p:cNvPr id="57" name="TextBox 56"/>
          <p:cNvSpPr txBox="1"/>
          <p:nvPr/>
        </p:nvSpPr>
        <p:spPr>
          <a:xfrm>
            <a:off x="149742" y="2594956"/>
            <a:ext cx="6845418" cy="1938992"/>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1:2000 Scale Location Plan with simple shadow study analysis.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58" name="TextBox 57"/>
          <p:cNvSpPr txBox="1"/>
          <p:nvPr/>
        </p:nvSpPr>
        <p:spPr>
          <a:xfrm>
            <a:off x="7044282" y="27149113"/>
            <a:ext cx="7192907" cy="1118255"/>
          </a:xfrm>
          <a:prstGeom prst="rect">
            <a:avLst/>
          </a:prstGeom>
          <a:solidFill>
            <a:srgbClr val="FFFFFF"/>
          </a:solidFill>
        </p:spPr>
        <p:txBody>
          <a:bodyPr wrap="square" rtlCol="0">
            <a:spAutoFit/>
          </a:bodyPr>
          <a:lstStyle/>
          <a:p>
            <a:pPr marL="0" lvl="1" algn="just">
              <a:lnSpc>
                <a:spcPts val="2000"/>
              </a:lnSpc>
            </a:pPr>
            <a:r>
              <a:rPr lang="en-US" sz="2400" b="1" dirty="0" smtClean="0"/>
              <a:t>Quality: </a:t>
            </a:r>
            <a:r>
              <a:rPr lang="en-US" sz="1800" b="1" dirty="0"/>
              <a:t>please put in textual description to describe how BIM help </a:t>
            </a:r>
            <a:r>
              <a:rPr lang="en-US" sz="1800" b="1" dirty="0" smtClean="0"/>
              <a:t>improving quality of the design.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Sample text Sample text Sample text Sample text Sample text.</a:t>
            </a:r>
            <a:endParaRPr lang="en-SG" sz="1800" b="1" dirty="0"/>
          </a:p>
        </p:txBody>
      </p:sp>
      <p:sp>
        <p:nvSpPr>
          <p:cNvPr id="59" name="TextBox 58"/>
          <p:cNvSpPr txBox="1"/>
          <p:nvPr/>
        </p:nvSpPr>
        <p:spPr>
          <a:xfrm>
            <a:off x="14225369" y="27191221"/>
            <a:ext cx="7122738" cy="1118255"/>
          </a:xfrm>
          <a:prstGeom prst="rect">
            <a:avLst/>
          </a:prstGeom>
          <a:solidFill>
            <a:srgbClr val="FFFFFF"/>
          </a:solidFill>
        </p:spPr>
        <p:txBody>
          <a:bodyPr wrap="square" rtlCol="0">
            <a:spAutoFit/>
          </a:bodyPr>
          <a:lstStyle/>
          <a:p>
            <a:pPr marL="0" lvl="1" algn="just">
              <a:lnSpc>
                <a:spcPts val="2000"/>
              </a:lnSpc>
            </a:pPr>
            <a:r>
              <a:rPr lang="en-US" sz="2400" b="1" dirty="0" smtClean="0"/>
              <a:t>Sustainability: </a:t>
            </a:r>
            <a:r>
              <a:rPr lang="en-US" sz="1800" b="1" dirty="0" smtClean="0"/>
              <a:t>please put in textual description to describe </a:t>
            </a:r>
            <a:r>
              <a:rPr lang="en-US" sz="1800" b="1" dirty="0"/>
              <a:t>the Analysis on </a:t>
            </a:r>
            <a:r>
              <a:rPr lang="en-US" sz="1800" b="1" dirty="0" smtClean="0"/>
              <a:t>sustainability aspects and </a:t>
            </a:r>
            <a:r>
              <a:rPr lang="en-US" sz="1800" b="1" dirty="0" smtClean="0">
                <a:cs typeface="Arial" panose="020B0604020202020204" pitchFamily="34" charset="0"/>
              </a:rPr>
              <a:t>passive </a:t>
            </a:r>
            <a:r>
              <a:rPr lang="en-US" sz="1800" b="1" dirty="0">
                <a:cs typeface="Arial" panose="020B0604020202020204" pitchFamily="34" charset="0"/>
              </a:rPr>
              <a:t>building design being achieved</a:t>
            </a:r>
            <a:r>
              <a:rPr lang="en-US" sz="1800" b="1" dirty="0" smtClean="0"/>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cxnSp>
        <p:nvCxnSpPr>
          <p:cNvPr id="63" name="Straight Connector 62"/>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14436" y="2073158"/>
            <a:ext cx="0" cy="2622891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Overall Bird Eye view: </a:t>
            </a:r>
            <a:r>
              <a:rPr lang="en-US" sz="1800" b="1" dirty="0"/>
              <a:t>please put </a:t>
            </a:r>
            <a:r>
              <a:rPr lang="en-US" sz="1800" b="1" dirty="0" smtClean="0"/>
              <a:t>in textual </a:t>
            </a:r>
            <a:r>
              <a:rPr lang="en-US" sz="1800" b="1" dirty="0"/>
              <a:t>description </a:t>
            </a:r>
            <a:r>
              <a:rPr lang="en-US" sz="1800" b="1" dirty="0" smtClean="0"/>
              <a:t>here to describe the building itself such as location and the relationship with the site context. </a:t>
            </a:r>
            <a:r>
              <a:rPr lang="en-US" sz="1800" b="1" dirty="0"/>
              <a:t>Sample </a:t>
            </a:r>
            <a:r>
              <a:rPr lang="en-US" sz="1800" b="1" dirty="0" smtClean="0"/>
              <a:t>text Sample text </a:t>
            </a:r>
            <a:r>
              <a:rPr lang="en-US" sz="1800" b="1" dirty="0"/>
              <a:t>Sample </a:t>
            </a:r>
            <a:r>
              <a:rPr lang="en-US" sz="1800" b="1" dirty="0" smtClean="0"/>
              <a:t>text</a:t>
            </a:r>
            <a:r>
              <a:rPr lang="en-SG" sz="1800" b="1" dirty="0"/>
              <a:t> </a:t>
            </a:r>
            <a:r>
              <a:rPr lang="en-US" sz="1800" b="1" dirty="0"/>
              <a:t>Sample </a:t>
            </a:r>
            <a:r>
              <a:rPr lang="en-US" sz="1800" b="1" dirty="0" smtClean="0"/>
              <a:t>text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a:t>Sample </a:t>
            </a:r>
            <a:r>
              <a:rPr lang="en-US" sz="1800" b="1" dirty="0" smtClean="0"/>
              <a:t>text</a:t>
            </a:r>
            <a:r>
              <a:rPr lang="en-SG" sz="1800" b="1" dirty="0" smtClean="0"/>
              <a:t> </a:t>
            </a:r>
            <a:r>
              <a:rPr lang="en-US" sz="1800" b="1" dirty="0" smtClean="0"/>
              <a:t>Sample text.</a:t>
            </a:r>
            <a:endParaRPr lang="en-SG" sz="1800" b="1" dirty="0"/>
          </a:p>
        </p:txBody>
      </p:sp>
      <p:cxnSp>
        <p:nvCxnSpPr>
          <p:cNvPr id="67" name="Straight Connector 66"/>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4" name="Table 33"/>
          <p:cNvGraphicFramePr>
            <a:graphicFrameLocks noGrp="1"/>
          </p:cNvGraphicFramePr>
          <p:nvPr>
            <p:extLst>
              <p:ext uri="{D42A27DB-BD31-4B8C-83A1-F6EECF244321}">
                <p14:modId xmlns:p14="http://schemas.microsoft.com/office/powerpoint/2010/main" val="3902887733"/>
              </p:ext>
            </p:extLst>
          </p:nvPr>
        </p:nvGraphicFramePr>
        <p:xfrm>
          <a:off x="33138" y="28302075"/>
          <a:ext cx="21420671" cy="2056058"/>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52657">
                  <a:extLst>
                    <a:ext uri="{9D8B030D-6E8A-4147-A177-3AD203B41FA5}">
                      <a16:colId xmlns:a16="http://schemas.microsoft.com/office/drawing/2014/main" val="20003"/>
                    </a:ext>
                  </a:extLst>
                </a:gridCol>
                <a:gridCol w="8481189">
                  <a:extLst>
                    <a:ext uri="{9D8B030D-6E8A-4147-A177-3AD203B41FA5}">
                      <a16:colId xmlns:a16="http://schemas.microsoft.com/office/drawing/2014/main" val="20004"/>
                    </a:ext>
                  </a:extLst>
                </a:gridCol>
              </a:tblGrid>
              <a:tr h="378439">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2023</a:t>
                      </a:r>
                    </a:p>
                    <a:p>
                      <a:pPr marL="0" indent="0" algn="ctr"/>
                      <a:r>
                        <a:rPr lang="en-US" sz="3600" b="1" kern="1200" baseline="0" dirty="0" smtClean="0">
                          <a:solidFill>
                            <a:schemeClr val="bg1"/>
                          </a:solidFill>
                          <a:latin typeface="+mn-lt"/>
                          <a:ea typeface="+mn-ea"/>
                          <a:cs typeface="+mn-cs"/>
                        </a:rPr>
                        <a:t>Sustainable Design of the Construction Innovation Campus using </a:t>
                      </a:r>
                      <a:r>
                        <a:rPr lang="en-HK" sz="3600" b="1" kern="1200" baseline="0" dirty="0" smtClean="0">
                          <a:solidFill>
                            <a:schemeClr val="bg1"/>
                          </a:solidFill>
                          <a:latin typeface="+mn-lt"/>
                          <a:ea typeface="+mn-ea"/>
                          <a:cs typeface="+mn-cs"/>
                        </a:rPr>
                        <a:t>BIM</a:t>
                      </a:r>
                      <a:endParaRPr lang="en-SG" sz="3600" b="1" kern="1200" dirty="0">
                        <a:solidFill>
                          <a:schemeClr val="bg1"/>
                        </a:solidFill>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extLst>
                  <a:ext uri="{0D108BD9-81ED-4DB2-BD59-A6C34878D82A}">
                    <a16:rowId xmlns:a16="http://schemas.microsoft.com/office/drawing/2014/main" val="10001"/>
                  </a:ext>
                </a:extLst>
              </a:tr>
              <a:tr h="378439">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8439">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20741">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26" name="TextBox 25"/>
          <p:cNvSpPr txBox="1">
            <a:spLocks/>
          </p:cNvSpPr>
          <p:nvPr/>
        </p:nvSpPr>
        <p:spPr>
          <a:xfrm>
            <a:off x="-1" y="2305"/>
            <a:ext cx="21373507" cy="2074693"/>
          </a:xfrm>
          <a:prstGeom prst="rect">
            <a:avLst/>
          </a:prstGeom>
          <a:solidFill>
            <a:srgbClr val="009999"/>
          </a:solidFill>
          <a:ln>
            <a:noFill/>
          </a:ln>
        </p:spPr>
        <p:txBody>
          <a:bodyPr wrap="square" rtlCol="0">
            <a:noAutofit/>
          </a:bodyPr>
          <a:lstStyle/>
          <a:p>
            <a:r>
              <a:rPr lang="en-US" b="1" dirty="0" smtClean="0">
                <a:solidFill>
                  <a:schemeClr val="bg1"/>
                </a:solidFill>
              </a:rPr>
              <a:t>CIC BIM Competition 2023 – </a:t>
            </a:r>
            <a:r>
              <a:rPr lang="en-US" sz="4800" b="1" dirty="0" smtClean="0">
                <a:solidFill>
                  <a:schemeClr val="bg1"/>
                </a:solidFill>
              </a:rPr>
              <a:t>Submission Poster Template</a:t>
            </a:r>
            <a:endParaRPr lang="en-SG" sz="19900" b="1" dirty="0">
              <a:solidFill>
                <a:schemeClr val="bg1"/>
              </a:solidFill>
            </a:endParaRPr>
          </a:p>
        </p:txBody>
      </p:sp>
      <p:sp>
        <p:nvSpPr>
          <p:cNvPr id="35" name="Freeform 34"/>
          <p:cNvSpPr/>
          <p:nvPr/>
        </p:nvSpPr>
        <p:spPr>
          <a:xfrm flipH="1" flipV="1">
            <a:off x="5035165" y="6469036"/>
            <a:ext cx="2367117" cy="1671664"/>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6852140"/>
              <a:gd name="connsiteY0" fmla="*/ 990600 h 990600"/>
              <a:gd name="connsiteX1" fmla="*/ 0 w 6852140"/>
              <a:gd name="connsiteY1" fmla="*/ 990600 h 990600"/>
              <a:gd name="connsiteX2" fmla="*/ 0 w 6852140"/>
              <a:gd name="connsiteY2" fmla="*/ 0 h 990600"/>
              <a:gd name="connsiteX3" fmla="*/ 6852140 w 6852140"/>
              <a:gd name="connsiteY3" fmla="*/ 8601 h 990600"/>
            </a:gdLst>
            <a:ahLst/>
            <a:cxnLst>
              <a:cxn ang="0">
                <a:pos x="connsiteX0" y="connsiteY0"/>
              </a:cxn>
              <a:cxn ang="0">
                <a:pos x="connsiteX1" y="connsiteY1"/>
              </a:cxn>
              <a:cxn ang="0">
                <a:pos x="connsiteX2" y="connsiteY2"/>
              </a:cxn>
              <a:cxn ang="0">
                <a:pos x="connsiteX3" y="connsiteY3"/>
              </a:cxn>
            </a:cxnLst>
            <a:rect l="l" t="t" r="r" b="b"/>
            <a:pathLst>
              <a:path w="6852140" h="990600">
                <a:moveTo>
                  <a:pt x="1177627" y="990600"/>
                </a:moveTo>
                <a:lnTo>
                  <a:pt x="0" y="990600"/>
                </a:lnTo>
                <a:lnTo>
                  <a:pt x="0" y="0"/>
                </a:lnTo>
                <a:lnTo>
                  <a:pt x="6852140" y="8601"/>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
        <p:nvSpPr>
          <p:cNvPr id="28" name="Freeform 27"/>
          <p:cNvSpPr/>
          <p:nvPr/>
        </p:nvSpPr>
        <p:spPr>
          <a:xfrm flipH="1">
            <a:off x="2206171" y="2257476"/>
            <a:ext cx="5196110" cy="1391329"/>
          </a:xfrm>
          <a:custGeom>
            <a:avLst/>
            <a:gdLst>
              <a:gd name="connsiteX0" fmla="*/ 0 w 2032000"/>
              <a:gd name="connsiteY0" fmla="*/ 990600 h 990600"/>
              <a:gd name="connsiteX1" fmla="*/ 977900 w 2032000"/>
              <a:gd name="connsiteY1" fmla="*/ 990600 h 990600"/>
              <a:gd name="connsiteX2" fmla="*/ 977900 w 2032000"/>
              <a:gd name="connsiteY2" fmla="*/ 0 h 990600"/>
              <a:gd name="connsiteX3" fmla="*/ 2032000 w 2032000"/>
              <a:gd name="connsiteY3" fmla="*/ 0 h 990600"/>
              <a:gd name="connsiteX0" fmla="*/ 1616252 w 1616252"/>
              <a:gd name="connsiteY0" fmla="*/ 990600 h 990600"/>
              <a:gd name="connsiteX1" fmla="*/ 0 w 1616252"/>
              <a:gd name="connsiteY1" fmla="*/ 990600 h 990600"/>
              <a:gd name="connsiteX2" fmla="*/ 0 w 1616252"/>
              <a:gd name="connsiteY2" fmla="*/ 0 h 990600"/>
              <a:gd name="connsiteX3" fmla="*/ 1054100 w 1616252"/>
              <a:gd name="connsiteY3" fmla="*/ 0 h 990600"/>
              <a:gd name="connsiteX0" fmla="*/ 1177627 w 1177627"/>
              <a:gd name="connsiteY0" fmla="*/ 990600 h 990600"/>
              <a:gd name="connsiteX1" fmla="*/ 0 w 1177627"/>
              <a:gd name="connsiteY1" fmla="*/ 990600 h 990600"/>
              <a:gd name="connsiteX2" fmla="*/ 0 w 1177627"/>
              <a:gd name="connsiteY2" fmla="*/ 0 h 990600"/>
              <a:gd name="connsiteX3" fmla="*/ 1054100 w 1177627"/>
              <a:gd name="connsiteY3" fmla="*/ 0 h 990600"/>
              <a:gd name="connsiteX0" fmla="*/ 1177627 w 14897464"/>
              <a:gd name="connsiteY0" fmla="*/ 1001043 h 1001043"/>
              <a:gd name="connsiteX1" fmla="*/ 0 w 14897464"/>
              <a:gd name="connsiteY1" fmla="*/ 1001043 h 1001043"/>
              <a:gd name="connsiteX2" fmla="*/ 0 w 14897464"/>
              <a:gd name="connsiteY2" fmla="*/ 10443 h 1001043"/>
              <a:gd name="connsiteX3" fmla="*/ 14897464 w 14897464"/>
              <a:gd name="connsiteY3" fmla="*/ 0 h 1001043"/>
            </a:gdLst>
            <a:ahLst/>
            <a:cxnLst>
              <a:cxn ang="0">
                <a:pos x="connsiteX0" y="connsiteY0"/>
              </a:cxn>
              <a:cxn ang="0">
                <a:pos x="connsiteX1" y="connsiteY1"/>
              </a:cxn>
              <a:cxn ang="0">
                <a:pos x="connsiteX2" y="connsiteY2"/>
              </a:cxn>
              <a:cxn ang="0">
                <a:pos x="connsiteX3" y="connsiteY3"/>
              </a:cxn>
            </a:cxnLst>
            <a:rect l="l" t="t" r="r" b="b"/>
            <a:pathLst>
              <a:path w="14897464" h="1001043">
                <a:moveTo>
                  <a:pt x="1177627" y="1001043"/>
                </a:moveTo>
                <a:lnTo>
                  <a:pt x="0" y="1001043"/>
                </a:lnTo>
                <a:lnTo>
                  <a:pt x="0" y="10443"/>
                </a:lnTo>
                <a:lnTo>
                  <a:pt x="14897464" y="0"/>
                </a:lnTo>
              </a:path>
            </a:pathLst>
          </a:cu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HK" dirty="0"/>
          </a:p>
        </p:txBody>
      </p:sp>
    </p:spTree>
    <p:extLst>
      <p:ext uri="{BB962C8B-B14F-4D97-AF65-F5344CB8AC3E}">
        <p14:creationId xmlns:p14="http://schemas.microsoft.com/office/powerpoint/2010/main" val="2418133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14" name="Straight Connector 13"/>
          <p:cNvCxnSpPr/>
          <p:nvPr/>
        </p:nvCxnSpPr>
        <p:spPr>
          <a:xfrm>
            <a:off x="121920" y="12110773"/>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763157" y="3855720"/>
            <a:ext cx="184731" cy="984885"/>
          </a:xfrm>
          <a:prstGeom prst="rect">
            <a:avLst/>
          </a:prstGeom>
          <a:noFill/>
        </p:spPr>
        <p:txBody>
          <a:bodyPr wrap="none" rtlCol="0">
            <a:spAutoFit/>
          </a:bodyPr>
          <a:lstStyle/>
          <a:p>
            <a:endParaRPr lang="en-SG" dirty="0"/>
          </a:p>
        </p:txBody>
      </p:sp>
      <p:grpSp>
        <p:nvGrpSpPr>
          <p:cNvPr id="53" name="Group 52"/>
          <p:cNvGrpSpPr/>
          <p:nvPr/>
        </p:nvGrpSpPr>
        <p:grpSpPr>
          <a:xfrm>
            <a:off x="-23582" y="2050608"/>
            <a:ext cx="21364250" cy="26251467"/>
            <a:chOff x="-23582" y="2050608"/>
            <a:chExt cx="21364250"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23582" y="2073158"/>
            <a:ext cx="4325591" cy="369332"/>
          </a:xfrm>
          <a:prstGeom prst="rect">
            <a:avLst/>
          </a:prstGeom>
          <a:noFill/>
        </p:spPr>
        <p:txBody>
          <a:bodyPr wrap="square" rtlCol="0">
            <a:spAutoFit/>
          </a:bodyPr>
          <a:lstStyle/>
          <a:p>
            <a:pPr marL="2159000" indent="-2159000"/>
            <a:r>
              <a:rPr lang="en-US" sz="1800" b="1" dirty="0" smtClean="0">
                <a:cs typeface="Arial" panose="020B0604020202020204" pitchFamily="34" charset="0"/>
              </a:rPr>
              <a:t>Site Layout Plan 1:1000 </a:t>
            </a:r>
          </a:p>
        </p:txBody>
      </p:sp>
      <p:sp>
        <p:nvSpPr>
          <p:cNvPr id="87" name="TextBox 86"/>
          <p:cNvSpPr txBox="1"/>
          <p:nvPr/>
        </p:nvSpPr>
        <p:spPr>
          <a:xfrm>
            <a:off x="7535470" y="6469036"/>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rendered </a:t>
            </a:r>
            <a:r>
              <a:rPr lang="en-US" sz="2400" dirty="0" smtClean="0">
                <a:cs typeface="Arial" panose="020B0604020202020204" pitchFamily="34" charset="0"/>
              </a:rPr>
              <a:t>image to illustrate the </a:t>
            </a:r>
            <a:r>
              <a:rPr lang="en-US" sz="2400" dirty="0"/>
              <a:t>Design </a:t>
            </a:r>
            <a:r>
              <a:rPr lang="en-US" sz="2400" dirty="0" smtClean="0"/>
              <a:t>(</a:t>
            </a:r>
            <a:r>
              <a:rPr lang="en-US" sz="2400" dirty="0"/>
              <a:t>Architectural</a:t>
            </a:r>
            <a:r>
              <a:rPr lang="en-US" sz="2400" dirty="0" smtClean="0"/>
              <a:t>).</a:t>
            </a:r>
            <a:endParaRPr lang="en-US" sz="2400" dirty="0" smtClean="0">
              <a:cs typeface="Arial" panose="020B0604020202020204" pitchFamily="34" charset="0"/>
            </a:endParaRPr>
          </a:p>
        </p:txBody>
      </p:sp>
      <p:sp>
        <p:nvSpPr>
          <p:cNvPr id="88" name="TextBox 87"/>
          <p:cNvSpPr txBox="1"/>
          <p:nvPr/>
        </p:nvSpPr>
        <p:spPr>
          <a:xfrm>
            <a:off x="7142866" y="11438794"/>
            <a:ext cx="14230641" cy="608885"/>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a:t>please put in textual description here to describe the </a:t>
            </a:r>
            <a:r>
              <a:rPr lang="en-US" sz="1800" b="1" dirty="0" smtClean="0"/>
              <a:t>design analysis and optimisation approach (Architecture).</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 Sample </a:t>
            </a:r>
            <a:r>
              <a:rPr lang="en-US" sz="2000" b="1" dirty="0" smtClean="0"/>
              <a:t>text </a:t>
            </a:r>
            <a:r>
              <a:rPr lang="en-US" sz="2000" b="1" dirty="0"/>
              <a:t>Sample text</a:t>
            </a:r>
            <a:r>
              <a:rPr lang="en-US" sz="2000" b="1" dirty="0" smtClean="0"/>
              <a:t>.</a:t>
            </a:r>
            <a:endParaRPr lang="en-SG" sz="2000" b="1" dirty="0"/>
          </a:p>
        </p:txBody>
      </p:sp>
      <p:sp>
        <p:nvSpPr>
          <p:cNvPr id="34" name="TextBox 33"/>
          <p:cNvSpPr txBox="1"/>
          <p:nvPr/>
        </p:nvSpPr>
        <p:spPr>
          <a:xfrm>
            <a:off x="90288" y="5891904"/>
            <a:ext cx="6845418" cy="2308324"/>
          </a:xfrm>
          <a:prstGeom prst="rect">
            <a:avLst/>
          </a:prstGeom>
          <a:solidFill>
            <a:schemeClr val="bg1"/>
          </a:solidFill>
          <a:ln>
            <a:solidFill>
              <a:schemeClr val="tx1"/>
            </a:solidFill>
          </a:ln>
        </p:spPr>
        <p:txBody>
          <a:bodyPr wrap="square" rtlCol="0">
            <a:spAutoFit/>
          </a:bodyPr>
          <a:lstStyle/>
          <a:p>
            <a:r>
              <a:rPr lang="en-US" sz="2400" dirty="0" smtClean="0">
                <a:cs typeface="Arial" panose="020B0604020202020204" pitchFamily="34" charset="0"/>
              </a:rPr>
              <a:t>Note: </a:t>
            </a:r>
          </a:p>
          <a:p>
            <a:pPr marL="514350" indent="-514350">
              <a:buFont typeface="+mj-lt"/>
              <a:buAutoNum type="arabicPeriod"/>
            </a:pPr>
            <a:r>
              <a:rPr lang="en-US" sz="2400" dirty="0" smtClean="0">
                <a:cs typeface="Arial" panose="020B0604020202020204" pitchFamily="34" charset="0"/>
              </a:rPr>
              <a:t>Please put in with min. 1:1000 Scale Site Layout Plan with simple shadow study analysis and delete this Note. </a:t>
            </a:r>
          </a:p>
          <a:p>
            <a:pPr marL="514350" indent="-514350">
              <a:buFont typeface="+mj-lt"/>
              <a:buAutoNum type="arabicPeriod"/>
            </a:pPr>
            <a:r>
              <a:rPr lang="en-US" sz="2400" dirty="0" smtClean="0">
                <a:cs typeface="Arial" panose="020B0604020202020204" pitchFamily="34" charset="0"/>
              </a:rPr>
              <a:t>Title Font size at 18, Calibri.</a:t>
            </a:r>
          </a:p>
          <a:p>
            <a:pPr marL="514350" indent="-514350">
              <a:buFont typeface="+mj-lt"/>
              <a:buAutoNum type="arabicPeriod"/>
            </a:pPr>
            <a:r>
              <a:rPr lang="en-US" sz="2400" dirty="0" smtClean="0">
                <a:cs typeface="Arial" panose="020B0604020202020204" pitchFamily="34" charset="0"/>
              </a:rPr>
              <a:t>Description Font size at 14, </a:t>
            </a:r>
            <a:r>
              <a:rPr lang="en-US" sz="2400" dirty="0">
                <a:cs typeface="Arial" panose="020B0604020202020204" pitchFamily="34" charset="0"/>
              </a:rPr>
              <a:t>min. </a:t>
            </a:r>
            <a:r>
              <a:rPr lang="en-US" sz="2400" dirty="0" smtClean="0">
                <a:cs typeface="Arial" panose="020B0604020202020204" pitchFamily="34" charset="0"/>
              </a:rPr>
              <a:t>12, Calibri.</a:t>
            </a:r>
            <a:endParaRPr lang="en-SG" sz="2400" dirty="0"/>
          </a:p>
        </p:txBody>
      </p:sp>
      <p:sp>
        <p:nvSpPr>
          <p:cNvPr id="39" name="TextBox 38"/>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a:t>
            </a:r>
            <a:r>
              <a:rPr lang="en-US" sz="2400" b="1" dirty="0" smtClean="0"/>
              <a:t>Design: </a:t>
            </a:r>
            <a:r>
              <a:rPr lang="en-US" sz="1800" b="1" dirty="0"/>
              <a:t>please put in textual description to </a:t>
            </a:r>
            <a:r>
              <a:rPr lang="en-US" sz="1800" b="1" dirty="0" smtClean="0"/>
              <a:t>describe BIM for computational design, analysis and optimisation approach (architectural).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text </a:t>
            </a:r>
            <a:endParaRPr lang="en-SG" sz="1800" b="1" dirty="0"/>
          </a:p>
        </p:txBody>
      </p:sp>
      <p:cxnSp>
        <p:nvCxnSpPr>
          <p:cNvPr id="30" name="Straight Connector 29"/>
          <p:cNvCxnSpPr/>
          <p:nvPr/>
        </p:nvCxnSpPr>
        <p:spPr>
          <a:xfrm>
            <a:off x="7119088" y="20181600"/>
            <a:ext cx="14278001"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630399"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
        <p:nvSpPr>
          <p:cNvPr id="49" name="TextBox 48"/>
          <p:cNvSpPr txBox="1"/>
          <p:nvPr/>
        </p:nvSpPr>
        <p:spPr>
          <a:xfrm>
            <a:off x="17071498" y="19812268"/>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Typical Floor Plan 1:500</a:t>
            </a:r>
          </a:p>
        </p:txBody>
      </p:sp>
      <p:graphicFrame>
        <p:nvGraphicFramePr>
          <p:cNvPr id="29" name="Table 28"/>
          <p:cNvGraphicFramePr>
            <a:graphicFrameLocks noGrp="1"/>
          </p:cNvGraphicFramePr>
          <p:nvPr>
            <p:extLst>
              <p:ext uri="{D42A27DB-BD31-4B8C-83A1-F6EECF244321}">
                <p14:modId xmlns:p14="http://schemas.microsoft.com/office/powerpoint/2010/main" val="2487975691"/>
              </p:ext>
            </p:extLst>
          </p:nvPr>
        </p:nvGraphicFramePr>
        <p:xfrm>
          <a:off x="-21925" y="28342158"/>
          <a:ext cx="21420671" cy="2048303"/>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52657">
                  <a:extLst>
                    <a:ext uri="{9D8B030D-6E8A-4147-A177-3AD203B41FA5}">
                      <a16:colId xmlns:a16="http://schemas.microsoft.com/office/drawing/2014/main" val="20003"/>
                    </a:ext>
                  </a:extLst>
                </a:gridCol>
                <a:gridCol w="8481189">
                  <a:extLst>
                    <a:ext uri="{9D8B030D-6E8A-4147-A177-3AD203B41FA5}">
                      <a16:colId xmlns:a16="http://schemas.microsoft.com/office/drawing/2014/main" val="20004"/>
                    </a:ext>
                  </a:extLst>
                </a:gridCol>
              </a:tblGrid>
              <a:tr h="382664">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2023</a:t>
                      </a:r>
                    </a:p>
                    <a:p>
                      <a:pPr marL="0" indent="0" algn="ctr"/>
                      <a:r>
                        <a:rPr lang="en-US" sz="3600" b="1" kern="1200" baseline="0" dirty="0" smtClean="0">
                          <a:solidFill>
                            <a:schemeClr val="bg1"/>
                          </a:solidFill>
                          <a:latin typeface="+mn-lt"/>
                          <a:ea typeface="+mn-ea"/>
                          <a:cs typeface="+mn-cs"/>
                        </a:rPr>
                        <a:t>Sustainable Design of the Construction Innovation Campus using </a:t>
                      </a:r>
                      <a:r>
                        <a:rPr lang="en-HK" sz="3600" b="1" kern="1200" baseline="0" dirty="0" smtClean="0">
                          <a:solidFill>
                            <a:schemeClr val="bg1"/>
                          </a:solidFill>
                          <a:latin typeface="+mn-lt"/>
                          <a:ea typeface="+mn-ea"/>
                          <a:cs typeface="+mn-cs"/>
                        </a:rPr>
                        <a:t>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extLst>
                  <a:ext uri="{0D108BD9-81ED-4DB2-BD59-A6C34878D82A}">
                    <a16:rowId xmlns:a16="http://schemas.microsoft.com/office/drawing/2014/main" val="10001"/>
                  </a:ext>
                </a:extLst>
              </a:tr>
              <a:tr h="382664">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82664">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00311">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32" name="TextBox 31"/>
          <p:cNvSpPr txBox="1"/>
          <p:nvPr/>
        </p:nvSpPr>
        <p:spPr>
          <a:xfrm>
            <a:off x="-1" y="2306"/>
            <a:ext cx="21373507" cy="2048302"/>
          </a:xfrm>
          <a:prstGeom prst="rect">
            <a:avLst/>
          </a:prstGeom>
          <a:solidFill>
            <a:srgbClr val="009999"/>
          </a:solidFill>
          <a:ln>
            <a:noFill/>
          </a:ln>
        </p:spPr>
        <p:txBody>
          <a:bodyPr wrap="square" rtlCol="0">
            <a:noAutofit/>
          </a:bodyPr>
          <a:lstStyle/>
          <a:p>
            <a:r>
              <a:rPr lang="en-US" b="1" dirty="0" smtClean="0">
                <a:solidFill>
                  <a:schemeClr val="bg1"/>
                </a:solidFill>
              </a:rPr>
              <a:t>CIC BIM Competition 2023 – </a:t>
            </a:r>
            <a:r>
              <a:rPr lang="en-US" sz="4800" b="1" dirty="0" smtClean="0">
                <a:solidFill>
                  <a:schemeClr val="bg1"/>
                </a:solidFill>
              </a:rPr>
              <a:t>Submission Poster Template</a:t>
            </a:r>
            <a:endParaRPr lang="en-SG" sz="19900" b="1" dirty="0">
              <a:solidFill>
                <a:schemeClr val="bg1"/>
              </a:solidFill>
            </a:endParaRPr>
          </a:p>
        </p:txBody>
      </p:sp>
      <p:sp>
        <p:nvSpPr>
          <p:cNvPr id="22" name="TextBox 21"/>
          <p:cNvSpPr txBox="1"/>
          <p:nvPr/>
        </p:nvSpPr>
        <p:spPr>
          <a:xfrm>
            <a:off x="320040" y="15046226"/>
            <a:ext cx="6233160"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a:cs typeface="Arial" panose="020B0604020202020204" pitchFamily="34" charset="0"/>
              </a:rPr>
              <a:t>Please replace with infographics/images that describes the </a:t>
            </a:r>
            <a:r>
              <a:rPr lang="en-US" sz="2400" dirty="0" smtClean="0">
                <a:cs typeface="Arial" panose="020B0604020202020204" pitchFamily="34" charset="0"/>
              </a:rPr>
              <a:t>computational d</a:t>
            </a:r>
            <a:r>
              <a:rPr lang="en-US" sz="2400" dirty="0" smtClean="0"/>
              <a:t>esign analysis and </a:t>
            </a:r>
            <a:r>
              <a:rPr lang="en-US" sz="2400" dirty="0"/>
              <a:t>optimisation approach (Architectural)</a:t>
            </a:r>
            <a:r>
              <a:rPr lang="en-US" sz="2400" b="1" dirty="0" smtClean="0">
                <a:cs typeface="Arial" panose="020B0604020202020204" pitchFamily="34" charset="0"/>
              </a:rPr>
              <a:t> </a:t>
            </a:r>
            <a:r>
              <a:rPr lang="en-US" sz="2400" dirty="0">
                <a:cs typeface="Arial" panose="020B0604020202020204" pitchFamily="34" charset="0"/>
              </a:rPr>
              <a:t>and delete these texts.</a:t>
            </a:r>
            <a:endParaRPr lang="en-SG" sz="2400" dirty="0"/>
          </a:p>
        </p:txBody>
      </p:sp>
      <p:sp>
        <p:nvSpPr>
          <p:cNvPr id="23" name="TextBox 22"/>
          <p:cNvSpPr txBox="1"/>
          <p:nvPr/>
        </p:nvSpPr>
        <p:spPr>
          <a:xfrm>
            <a:off x="14630399" y="22768598"/>
            <a:ext cx="6195329"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 rendered perspective </a:t>
            </a:r>
            <a:r>
              <a:rPr lang="en-US" sz="2400" dirty="0" smtClean="0">
                <a:cs typeface="Arial" panose="020B0604020202020204" pitchFamily="34" charset="0"/>
              </a:rPr>
              <a:t>overall bird eye view </a:t>
            </a:r>
            <a:r>
              <a:rPr lang="en-US" sz="2400" dirty="0">
                <a:cs typeface="Arial" panose="020B0604020202020204" pitchFamily="34" charset="0"/>
              </a:rPr>
              <a:t>to illustrate the architectural design (night view) and delete this Note.</a:t>
            </a:r>
          </a:p>
          <a:p>
            <a:pPr marL="457200" indent="-457200">
              <a:buFont typeface="+mj-lt"/>
              <a:buAutoNum type="arabicPeriod"/>
            </a:pPr>
            <a:r>
              <a:rPr lang="en-US" sz="2400" dirty="0" smtClean="0">
                <a:cs typeface="Arial" panose="020B0604020202020204" pitchFamily="34" charset="0"/>
              </a:rPr>
              <a:t>Please </a:t>
            </a:r>
            <a:r>
              <a:rPr lang="en-US" sz="2400" dirty="0">
                <a:cs typeface="Arial" panose="020B0604020202020204" pitchFamily="34" charset="0"/>
              </a:rPr>
              <a:t>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4" name="TextBox 23"/>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a:cs typeface="Arial" panose="020B0604020202020204" pitchFamily="34" charset="0"/>
              </a:rPr>
              <a:t>O</a:t>
            </a:r>
            <a:r>
              <a:rPr lang="en-US" sz="1800" b="1" dirty="0" smtClean="0">
                <a:cs typeface="Arial" panose="020B0604020202020204" pitchFamily="34" charset="0"/>
              </a:rPr>
              <a:t>verall Bird Eye </a:t>
            </a:r>
            <a:r>
              <a:rPr lang="en-US" sz="1800" b="1" dirty="0">
                <a:cs typeface="Arial" panose="020B0604020202020204" pitchFamily="34" charset="0"/>
              </a:rPr>
              <a:t>view (Night </a:t>
            </a:r>
            <a:r>
              <a:rPr lang="en-US" sz="1800" b="1" dirty="0" smtClean="0">
                <a:cs typeface="Arial" panose="020B0604020202020204" pitchFamily="34" charset="0"/>
              </a:rPr>
              <a:t>View)</a:t>
            </a:r>
          </a:p>
        </p:txBody>
      </p:sp>
      <p:sp>
        <p:nvSpPr>
          <p:cNvPr id="25" name="TextBox 24"/>
          <p:cNvSpPr txBox="1"/>
          <p:nvPr/>
        </p:nvSpPr>
        <p:spPr>
          <a:xfrm>
            <a:off x="9419623" y="1980079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e.g. Ground Floor Plan 1:500</a:t>
            </a:r>
          </a:p>
        </p:txBody>
      </p:sp>
      <p:cxnSp>
        <p:nvCxnSpPr>
          <p:cNvPr id="26" name="Straight Connector 25"/>
          <p:cNvCxnSpPr/>
          <p:nvPr/>
        </p:nvCxnSpPr>
        <p:spPr>
          <a:xfrm flipH="1">
            <a:off x="14180599" y="12094035"/>
            <a:ext cx="70170" cy="1616994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35470" y="22768598"/>
            <a:ext cx="6221581" cy="3046988"/>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internal </a:t>
            </a:r>
            <a:r>
              <a:rPr lang="en-US" sz="2400" dirty="0">
                <a:cs typeface="Arial" panose="020B0604020202020204" pitchFamily="34" charset="0"/>
              </a:rPr>
              <a:t>perspective views with min. 1:500 scale to illustrate the </a:t>
            </a:r>
            <a:r>
              <a:rPr lang="en-US" sz="2400" dirty="0" smtClean="0">
                <a:cs typeface="Arial" panose="020B0604020202020204" pitchFamily="34" charset="0"/>
              </a:rPr>
              <a:t>design </a:t>
            </a:r>
            <a:r>
              <a:rPr lang="en-US" sz="2400" dirty="0">
                <a:cs typeface="Arial" panose="020B0604020202020204" pitchFamily="34" charset="0"/>
              </a:rPr>
              <a:t>element </a:t>
            </a:r>
            <a:r>
              <a:rPr lang="en-US" sz="2400" dirty="0"/>
              <a:t>and how is it developed with using BIM </a:t>
            </a:r>
            <a:r>
              <a:rPr lang="en-US" sz="2400" dirty="0" smtClean="0"/>
              <a:t>(Architectural)</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28" name="TextBox 27"/>
          <p:cNvSpPr txBox="1"/>
          <p:nvPr/>
        </p:nvSpPr>
        <p:spPr>
          <a:xfrm>
            <a:off x="9850357"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31" name="TextBox 30"/>
          <p:cNvSpPr txBox="1"/>
          <p:nvPr/>
        </p:nvSpPr>
        <p:spPr>
          <a:xfrm>
            <a:off x="7548595" y="15046226"/>
            <a:ext cx="6195330" cy="2677656"/>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min. 1:500 Floor Plan to show the design (Architectural) of a representative floor and delete this Note.</a:t>
            </a:r>
          </a:p>
          <a:p>
            <a:pPr marL="457200" indent="-457200">
              <a:buFont typeface="+mj-lt"/>
              <a:buAutoNum type="arabicPeriod"/>
            </a:pPr>
            <a:r>
              <a:rPr lang="en-US" sz="2400" dirty="0" smtClean="0">
                <a:cs typeface="Arial" panose="020B0604020202020204" pitchFamily="34" charset="0"/>
              </a:rPr>
              <a:t>Please name the Floor Plans accordingly with annotation and description with Font size at 14, Calibri.</a:t>
            </a:r>
            <a:endParaRPr lang="en-SG" sz="2400" dirty="0"/>
          </a:p>
        </p:txBody>
      </p:sp>
    </p:spTree>
    <p:extLst>
      <p:ext uri="{BB962C8B-B14F-4D97-AF65-F5344CB8AC3E}">
        <p14:creationId xmlns:p14="http://schemas.microsoft.com/office/powerpoint/2010/main" val="2804126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 y="2306"/>
            <a:ext cx="21373507" cy="2048302"/>
          </a:xfrm>
          <a:prstGeom prst="rect">
            <a:avLst/>
          </a:prstGeom>
          <a:solidFill>
            <a:srgbClr val="009999"/>
          </a:solidFill>
          <a:ln>
            <a:noFill/>
          </a:ln>
        </p:spPr>
        <p:txBody>
          <a:bodyPr wrap="square" rtlCol="0">
            <a:noAutofit/>
          </a:bodyPr>
          <a:lstStyle/>
          <a:p>
            <a:r>
              <a:rPr lang="en-US" b="1" dirty="0" smtClean="0">
                <a:solidFill>
                  <a:schemeClr val="bg1"/>
                </a:solidFill>
              </a:rPr>
              <a:t>CIC BIM Competition 2023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(Structural) and delete this Note.</a:t>
            </a:r>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(Structural)</a:t>
            </a:r>
            <a:r>
              <a:rPr lang="en-US" sz="2400" dirty="0">
                <a:cs typeface="Arial" panose="020B0604020202020204" pitchFamily="34" charset="0"/>
              </a:rPr>
              <a:t> 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65" name="TextBox 64"/>
          <p:cNvSpPr txBox="1"/>
          <p:nvPr/>
        </p:nvSpPr>
        <p:spPr>
          <a:xfrm>
            <a:off x="205297" y="6246071"/>
            <a:ext cx="6705600" cy="1200329"/>
          </a:xfrm>
          <a:prstGeom prst="rect">
            <a:avLst/>
          </a:prstGeom>
          <a:solidFill>
            <a:srgbClr val="FFFFFF"/>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the </a:t>
            </a:r>
            <a:r>
              <a:rPr lang="en-US" sz="2400" b="1" dirty="0">
                <a:cs typeface="Arial" panose="020B0604020202020204" pitchFamily="34" charset="0"/>
              </a:rPr>
              <a:t>approach </a:t>
            </a:r>
            <a:r>
              <a:rPr lang="en-US" sz="2400" b="1" dirty="0" smtClean="0">
                <a:cs typeface="Arial" panose="020B0604020202020204" pitchFamily="34" charset="0"/>
              </a:rPr>
              <a:t>and construction details of MiC, MiMEP and DfMA </a:t>
            </a:r>
            <a:r>
              <a:rPr lang="en-US" sz="2400" dirty="0" smtClean="0">
                <a:cs typeface="Arial" panose="020B0604020202020204" pitchFamily="34" charset="0"/>
              </a:rPr>
              <a:t>and delete these texts.</a:t>
            </a:r>
            <a:endParaRPr lang="en-SG" sz="2400" dirty="0"/>
          </a:p>
        </p:txBody>
      </p:sp>
      <p:sp>
        <p:nvSpPr>
          <p:cNvPr id="66" name="TextBox 65"/>
          <p:cNvSpPr txBox="1"/>
          <p:nvPr/>
        </p:nvSpPr>
        <p:spPr>
          <a:xfrm>
            <a:off x="364741" y="22768598"/>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BIM for computational design, e</a:t>
            </a:r>
            <a:r>
              <a:rPr lang="en-US" sz="2400" dirty="0" smtClean="0"/>
              <a:t>ngineering, </a:t>
            </a:r>
            <a:r>
              <a:rPr lang="en-US" sz="2400" dirty="0"/>
              <a:t>analysis </a:t>
            </a:r>
            <a:r>
              <a:rPr lang="en-US" sz="2400" dirty="0" smtClean="0"/>
              <a:t>and </a:t>
            </a:r>
            <a:r>
              <a:rPr lang="en-US" sz="2400" dirty="0"/>
              <a:t>optimisation approach (Structural)</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sp>
        <p:nvSpPr>
          <p:cNvPr id="36" name="TextBox 35"/>
          <p:cNvSpPr txBox="1"/>
          <p:nvPr/>
        </p:nvSpPr>
        <p:spPr>
          <a:xfrm>
            <a:off x="14088" y="10736042"/>
            <a:ext cx="7071628" cy="1374735"/>
          </a:xfrm>
          <a:prstGeom prst="rect">
            <a:avLst/>
          </a:prstGeom>
          <a:solidFill>
            <a:srgbClr val="FFFFFF"/>
          </a:solidFill>
        </p:spPr>
        <p:txBody>
          <a:bodyPr wrap="square" rtlCol="0">
            <a:spAutoFit/>
          </a:bodyPr>
          <a:lstStyle/>
          <a:p>
            <a:pPr marL="0" lvl="1" algn="just">
              <a:lnSpc>
                <a:spcPts val="2000"/>
              </a:lnSpc>
            </a:pPr>
            <a:r>
              <a:rPr lang="en-US" sz="2400" b="1" dirty="0" smtClean="0"/>
              <a:t>MiC, MiMEP and DfMA: </a:t>
            </a:r>
            <a:r>
              <a:rPr lang="en-US" sz="1800" b="1" dirty="0" smtClean="0"/>
              <a:t>please put in with textual description to describe the approach and design of the </a:t>
            </a:r>
            <a:r>
              <a:rPr lang="en-US" sz="1800" b="1" dirty="0" smtClean="0">
                <a:cs typeface="Arial" panose="020B0604020202020204" pitchFamily="34" charset="0"/>
              </a:rPr>
              <a:t>Construction Details of MiC, MiMEP and DfMA. </a:t>
            </a:r>
            <a:r>
              <a:rPr lang="en-US" sz="2000" b="1" dirty="0">
                <a:cs typeface="Arial" panose="020B0604020202020204" pitchFamily="34" charset="0"/>
              </a:rPr>
              <a:t>Sample text Sample text Sample text Sample text Sample text Sample text Sample text Sample text Sample text Sample text </a:t>
            </a:r>
            <a:r>
              <a:rPr lang="en-US" sz="2000" b="1" dirty="0" smtClean="0">
                <a:cs typeface="Arial" panose="020B0604020202020204" pitchFamily="34" charset="0"/>
              </a:rPr>
              <a:t>Sample</a:t>
            </a:r>
            <a:endParaRPr lang="en-SG" sz="2000" b="1" dirty="0"/>
          </a:p>
        </p:txBody>
      </p:sp>
      <p:sp>
        <p:nvSpPr>
          <p:cNvPr id="38" name="TextBox 37"/>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(Structural).</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text</a:t>
            </a:r>
            <a:r>
              <a:rPr lang="en-US" sz="2000" b="1" dirty="0" smtClean="0"/>
              <a:t>.</a:t>
            </a:r>
            <a:endParaRPr lang="en-SG" sz="2000" b="1" dirty="0"/>
          </a:p>
        </p:txBody>
      </p:sp>
      <p:sp>
        <p:nvSpPr>
          <p:cNvPr id="61" name="TextBox 60"/>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(Structural)</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62" name="TextBox 61"/>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63" name="TextBox 62"/>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graphicFrame>
        <p:nvGraphicFramePr>
          <p:cNvPr id="41" name="Table 40"/>
          <p:cNvGraphicFramePr>
            <a:graphicFrameLocks noGrp="1"/>
          </p:cNvGraphicFramePr>
          <p:nvPr>
            <p:extLst>
              <p:ext uri="{D42A27DB-BD31-4B8C-83A1-F6EECF244321}">
                <p14:modId xmlns:p14="http://schemas.microsoft.com/office/powerpoint/2010/main" val="3322478779"/>
              </p:ext>
            </p:extLst>
          </p:nvPr>
        </p:nvGraphicFramePr>
        <p:xfrm>
          <a:off x="-23582" y="28287745"/>
          <a:ext cx="21420672" cy="2056004"/>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75517">
                  <a:extLst>
                    <a:ext uri="{9D8B030D-6E8A-4147-A177-3AD203B41FA5}">
                      <a16:colId xmlns:a16="http://schemas.microsoft.com/office/drawing/2014/main" val="20003"/>
                    </a:ext>
                  </a:extLst>
                </a:gridCol>
                <a:gridCol w="8458330">
                  <a:extLst>
                    <a:ext uri="{9D8B030D-6E8A-4147-A177-3AD203B41FA5}">
                      <a16:colId xmlns:a16="http://schemas.microsoft.com/office/drawing/2014/main" val="20004"/>
                    </a:ext>
                  </a:extLst>
                </a:gridCol>
              </a:tblGrid>
              <a:tr h="378883">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2023</a:t>
                      </a:r>
                    </a:p>
                    <a:p>
                      <a:pPr marL="0" indent="0" algn="ctr"/>
                      <a:r>
                        <a:rPr lang="en-US" sz="3600" b="1" kern="1200" baseline="0" dirty="0" smtClean="0">
                          <a:solidFill>
                            <a:schemeClr val="bg1"/>
                          </a:solidFill>
                          <a:latin typeface="+mn-lt"/>
                          <a:ea typeface="+mn-ea"/>
                          <a:cs typeface="+mn-cs"/>
                        </a:rPr>
                        <a:t>Sustainable Design of the Construction Innovation Campus using </a:t>
                      </a:r>
                      <a:r>
                        <a:rPr lang="en-HK" sz="3600" b="1" kern="1200" baseline="0" dirty="0" smtClean="0">
                          <a:solidFill>
                            <a:schemeClr val="bg1"/>
                          </a:solidFill>
                          <a:latin typeface="+mn-lt"/>
                          <a:ea typeface="+mn-ea"/>
                          <a:cs typeface="+mn-cs"/>
                        </a:rPr>
                        <a:t>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extLst>
                  <a:ext uri="{0D108BD9-81ED-4DB2-BD59-A6C34878D82A}">
                    <a16:rowId xmlns:a16="http://schemas.microsoft.com/office/drawing/2014/main" val="10001"/>
                  </a:ext>
                </a:extLst>
              </a:tr>
              <a:tr h="378883">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78883">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19355">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5" name="Straight Connector 24"/>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a:t>
            </a:r>
            <a:r>
              <a:rPr lang="en-US" sz="1800" b="1" dirty="0"/>
              <a:t>for computational </a:t>
            </a:r>
            <a:r>
              <a:rPr lang="en-US" sz="1800" b="1" dirty="0" smtClean="0"/>
              <a:t>design, engineering, analysis and optimisation approach (structural).</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a:t>
            </a:r>
            <a:r>
              <a:rPr lang="en-US" sz="1800" b="1" dirty="0" smtClean="0">
                <a:cs typeface="Arial" panose="020B0604020202020204" pitchFamily="34" charset="0"/>
              </a:rPr>
              <a:t>Sample</a:t>
            </a:r>
            <a:endParaRPr lang="en-SG" sz="1800" b="1" dirty="0"/>
          </a:p>
        </p:txBody>
      </p:sp>
      <p:cxnSp>
        <p:nvCxnSpPr>
          <p:cNvPr id="23" name="Straight Connector 22"/>
          <p:cNvCxnSpPr/>
          <p:nvPr/>
        </p:nvCxnSpPr>
        <p:spPr>
          <a:xfrm>
            <a:off x="16175" y="20180211"/>
            <a:ext cx="21380914" cy="13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6175" y="18798996"/>
            <a:ext cx="7072082" cy="1374735"/>
          </a:xfrm>
          <a:prstGeom prst="rect">
            <a:avLst/>
          </a:prstGeom>
          <a:solidFill>
            <a:srgbClr val="FFFFFF"/>
          </a:solidFill>
        </p:spPr>
        <p:txBody>
          <a:bodyPr wrap="square" rtlCol="0">
            <a:spAutoFit/>
          </a:bodyPr>
          <a:lstStyle/>
          <a:p>
            <a:pPr marL="0" lvl="1" algn="just">
              <a:lnSpc>
                <a:spcPts val="2000"/>
              </a:lnSpc>
            </a:pPr>
            <a:r>
              <a:rPr lang="en-US" sz="2400" b="1" dirty="0" smtClean="0"/>
              <a:t>Evaluation of embodies carbon: </a:t>
            </a:r>
            <a:r>
              <a:rPr lang="en-US" sz="1800" b="1" dirty="0"/>
              <a:t>please put in textual description to describe the </a:t>
            </a:r>
            <a:r>
              <a:rPr lang="en-US" sz="1800" b="1" dirty="0" smtClean="0"/>
              <a:t>use </a:t>
            </a:r>
            <a:r>
              <a:rPr lang="en-US" sz="1800" b="1" dirty="0"/>
              <a:t>of </a:t>
            </a:r>
            <a:r>
              <a:rPr lang="en-US" sz="1800" b="1" dirty="0" smtClean="0"/>
              <a:t>the CIC </a:t>
            </a:r>
            <a:r>
              <a:rPr lang="en-US" sz="1800" b="1" dirty="0"/>
              <a:t>Carbon Assessment Tool (CAT) for evaluating embodied carbon and design optimisation on (i) concrete, (ii) structure steel and (iii) reinforcement bar, if any, of the project.</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a:t>
            </a:r>
            <a:r>
              <a:rPr lang="en-US" sz="1800" b="1" dirty="0" smtClean="0">
                <a:cs typeface="Arial" panose="020B0604020202020204" pitchFamily="34" charset="0"/>
              </a:rPr>
              <a:t>Sample</a:t>
            </a:r>
            <a:endParaRPr lang="en-SG" sz="1800" b="1" dirty="0"/>
          </a:p>
        </p:txBody>
      </p:sp>
      <p:sp>
        <p:nvSpPr>
          <p:cNvPr id="28" name="TextBox 27"/>
          <p:cNvSpPr txBox="1"/>
          <p:nvPr/>
        </p:nvSpPr>
        <p:spPr>
          <a:xfrm>
            <a:off x="351025" y="14842701"/>
            <a:ext cx="6442047" cy="2308324"/>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a:t>
            </a:r>
            <a:r>
              <a:rPr lang="en-US" sz="2400" dirty="0" smtClean="0"/>
              <a:t>the CIC Carbon Assessment Tool (CAT) for evaluating embodied carbon and design optimisation on (i) concrete, (ii) structure steel and (iii) reinforcement bar, if any, of the project, </a:t>
            </a:r>
            <a:r>
              <a:rPr lang="en-US" sz="2400" dirty="0" smtClean="0">
                <a:cs typeface="Arial" panose="020B0604020202020204" pitchFamily="34" charset="0"/>
              </a:rPr>
              <a:t>and delete these texts.</a:t>
            </a:r>
            <a:endParaRPr lang="en-SG" sz="2400" dirty="0"/>
          </a:p>
        </p:txBody>
      </p:sp>
    </p:spTree>
    <p:extLst>
      <p:ext uri="{BB962C8B-B14F-4D97-AF65-F5344CB8AC3E}">
        <p14:creationId xmlns:p14="http://schemas.microsoft.com/office/powerpoint/2010/main" val="2174750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 y="2306"/>
            <a:ext cx="21373507" cy="2048302"/>
          </a:xfrm>
          <a:prstGeom prst="rect">
            <a:avLst/>
          </a:prstGeom>
          <a:solidFill>
            <a:srgbClr val="009999"/>
          </a:solidFill>
          <a:ln>
            <a:noFill/>
          </a:ln>
        </p:spPr>
        <p:txBody>
          <a:bodyPr wrap="square" rtlCol="0">
            <a:noAutofit/>
          </a:bodyPr>
          <a:lstStyle/>
          <a:p>
            <a:r>
              <a:rPr lang="en-US" b="1" dirty="0" smtClean="0">
                <a:solidFill>
                  <a:schemeClr val="bg1"/>
                </a:solidFill>
              </a:rPr>
              <a:t>CIC BIM Competition 2023 – </a:t>
            </a:r>
            <a:r>
              <a:rPr lang="en-US" sz="4800" b="1" dirty="0" smtClean="0">
                <a:solidFill>
                  <a:schemeClr val="bg1"/>
                </a:solidFill>
              </a:rPr>
              <a:t>Submission Poster Template</a:t>
            </a:r>
            <a:endParaRPr lang="en-SG" sz="19900" b="1" dirty="0">
              <a:solidFill>
                <a:schemeClr val="bg1"/>
              </a:solidFill>
            </a:endParaRPr>
          </a:p>
        </p:txBody>
      </p:sp>
      <p:sp>
        <p:nvSpPr>
          <p:cNvPr id="42" name="Rectangle 41"/>
          <p:cNvSpPr/>
          <p:nvPr/>
        </p:nvSpPr>
        <p:spPr>
          <a:xfrm>
            <a:off x="7119088" y="2073158"/>
            <a:ext cx="14263348" cy="100336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6" name="Group 5"/>
          <p:cNvGrpSpPr/>
          <p:nvPr/>
        </p:nvGrpSpPr>
        <p:grpSpPr>
          <a:xfrm>
            <a:off x="0" y="12106801"/>
            <a:ext cx="21386800" cy="8074799"/>
            <a:chOff x="0" y="12106801"/>
            <a:chExt cx="21386800" cy="8074799"/>
          </a:xfrm>
        </p:grpSpPr>
        <p:cxnSp>
          <p:nvCxnSpPr>
            <p:cNvPr id="14" name="Straight Connector 13"/>
            <p:cNvCxnSpPr/>
            <p:nvPr/>
          </p:nvCxnSpPr>
          <p:spPr>
            <a:xfrm>
              <a:off x="0" y="12106801"/>
              <a:ext cx="21386800" cy="0"/>
            </a:xfrm>
            <a:prstGeom prst="line">
              <a:avLst/>
            </a:prstGeom>
            <a:ln w="317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0181600"/>
              <a:ext cx="21386800" cy="0"/>
            </a:xfrm>
            <a:prstGeom prst="line">
              <a:avLst/>
            </a:prstGeom>
            <a:ln w="762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7114436" y="2050608"/>
            <a:ext cx="14282653" cy="26251467"/>
            <a:chOff x="7114436" y="2050608"/>
            <a:chExt cx="14282653" cy="26251467"/>
          </a:xfrm>
        </p:grpSpPr>
        <p:cxnSp>
          <p:nvCxnSpPr>
            <p:cNvPr id="54" name="Straight Connector 53"/>
            <p:cNvCxnSpPr/>
            <p:nvPr/>
          </p:nvCxnSpPr>
          <p:spPr>
            <a:xfrm>
              <a:off x="7114436" y="2050608"/>
              <a:ext cx="0" cy="2625146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114436" y="12110641"/>
              <a:ext cx="14282653"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a:off x="7128000" y="20181600"/>
            <a:ext cx="1426908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3" name="Table 32"/>
          <p:cNvGraphicFramePr>
            <a:graphicFrameLocks noGrp="1"/>
          </p:cNvGraphicFramePr>
          <p:nvPr>
            <p:extLst>
              <p:ext uri="{D42A27DB-BD31-4B8C-83A1-F6EECF244321}">
                <p14:modId xmlns:p14="http://schemas.microsoft.com/office/powerpoint/2010/main" val="3747559"/>
              </p:ext>
            </p:extLst>
          </p:nvPr>
        </p:nvGraphicFramePr>
        <p:xfrm>
          <a:off x="-23582" y="28302075"/>
          <a:ext cx="21420672" cy="1977900"/>
        </p:xfrm>
        <a:graphic>
          <a:graphicData uri="http://schemas.openxmlformats.org/drawingml/2006/table">
            <a:tbl>
              <a:tblPr firstRow="1" bandRow="1">
                <a:tableStyleId>{073A0DAA-6AF3-43AB-8588-CEC1D06C72B9}</a:tableStyleId>
              </a:tblPr>
              <a:tblGrid>
                <a:gridCol w="2519515">
                  <a:extLst>
                    <a:ext uri="{9D8B030D-6E8A-4147-A177-3AD203B41FA5}">
                      <a16:colId xmlns:a16="http://schemas.microsoft.com/office/drawing/2014/main" val="20000"/>
                    </a:ext>
                  </a:extLst>
                </a:gridCol>
                <a:gridCol w="5014971">
                  <a:extLst>
                    <a:ext uri="{9D8B030D-6E8A-4147-A177-3AD203B41FA5}">
                      <a16:colId xmlns:a16="http://schemas.microsoft.com/office/drawing/2014/main" val="20001"/>
                    </a:ext>
                  </a:extLst>
                </a:gridCol>
                <a:gridCol w="2252339">
                  <a:extLst>
                    <a:ext uri="{9D8B030D-6E8A-4147-A177-3AD203B41FA5}">
                      <a16:colId xmlns:a16="http://schemas.microsoft.com/office/drawing/2014/main" val="20002"/>
                    </a:ext>
                  </a:extLst>
                </a:gridCol>
                <a:gridCol w="3163048">
                  <a:extLst>
                    <a:ext uri="{9D8B030D-6E8A-4147-A177-3AD203B41FA5}">
                      <a16:colId xmlns:a16="http://schemas.microsoft.com/office/drawing/2014/main" val="20003"/>
                    </a:ext>
                  </a:extLst>
                </a:gridCol>
                <a:gridCol w="8470799">
                  <a:extLst>
                    <a:ext uri="{9D8B030D-6E8A-4147-A177-3AD203B41FA5}">
                      <a16:colId xmlns:a16="http://schemas.microsoft.com/office/drawing/2014/main" val="20004"/>
                    </a:ext>
                  </a:extLst>
                </a:gridCol>
              </a:tblGrid>
              <a:tr h="363537">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rowSpan="4">
                  <a:txBody>
                    <a:bodyPr/>
                    <a:lstStyle/>
                    <a:p>
                      <a:pPr marL="0" indent="0" algn="ctr"/>
                      <a:r>
                        <a:rPr lang="en-US" sz="4400" b="1" kern="1200" dirty="0" smtClean="0">
                          <a:solidFill>
                            <a:schemeClr val="bg1"/>
                          </a:solidFill>
                          <a:latin typeface="+mn-lt"/>
                          <a:ea typeface="+mn-ea"/>
                          <a:cs typeface="+mn-cs"/>
                        </a:rPr>
                        <a:t>CIC </a:t>
                      </a:r>
                      <a:r>
                        <a:rPr lang="en-US" sz="4400" b="1" kern="1200" baseline="0" dirty="0" smtClean="0">
                          <a:solidFill>
                            <a:schemeClr val="bg1"/>
                          </a:solidFill>
                          <a:latin typeface="+mn-lt"/>
                          <a:ea typeface="+mn-ea"/>
                          <a:cs typeface="+mn-cs"/>
                        </a:rPr>
                        <a:t>BIM Competition 2023</a:t>
                      </a:r>
                    </a:p>
                    <a:p>
                      <a:pPr marL="0" indent="0" algn="ctr"/>
                      <a:r>
                        <a:rPr lang="en-US" sz="3600" b="1" kern="1200" baseline="0" dirty="0" smtClean="0">
                          <a:solidFill>
                            <a:schemeClr val="bg1"/>
                          </a:solidFill>
                          <a:latin typeface="+mn-lt"/>
                          <a:ea typeface="+mn-ea"/>
                          <a:cs typeface="+mn-cs"/>
                        </a:rPr>
                        <a:t>Sustainable Design of the Construction Innovation Campus using </a:t>
                      </a:r>
                      <a:r>
                        <a:rPr lang="en-HK" sz="3600" b="1" kern="1200" baseline="0" dirty="0" smtClean="0">
                          <a:solidFill>
                            <a:schemeClr val="bg1"/>
                          </a:solidFill>
                          <a:latin typeface="+mn-lt"/>
                          <a:ea typeface="+mn-ea"/>
                          <a:cs typeface="+mn-cs"/>
                        </a:rPr>
                        <a:t>BIM</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extLst>
                  <a:ext uri="{0D108BD9-81ED-4DB2-BD59-A6C34878D82A}">
                    <a16:rowId xmlns:a16="http://schemas.microsoft.com/office/drawing/2014/main" val="10001"/>
                  </a:ext>
                </a:extLst>
              </a:tr>
              <a:tr h="363537">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363537">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algn="r"/>
                      <a:endParaRPr lang="en-SG" sz="2000" b="1" dirty="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887289">
                <a:tc>
                  <a:txBody>
                    <a:bodyPr/>
                    <a:lstStyle/>
                    <a:p>
                      <a:pPr marL="0" marR="0" indent="0" algn="r" defTabSz="2952323" rtl="0" eaLnBrk="1" fontAlgn="auto" latinLnBrk="0" hangingPunct="1">
                        <a:lnSpc>
                          <a:spcPct val="100000"/>
                        </a:lnSpc>
                        <a:spcBef>
                          <a:spcPts val="0"/>
                        </a:spcBef>
                        <a:spcAft>
                          <a:spcPts val="0"/>
                        </a:spcAft>
                        <a:buClrTx/>
                        <a:buSzTx/>
                        <a:buFontTx/>
                        <a:buNone/>
                        <a:tabLst/>
                        <a:defRPr/>
                      </a:pPr>
                      <a:endParaRPr lang="en-SG" sz="2000" b="1" dirty="0" smtClean="0">
                        <a:solidFill>
                          <a:srgbClr val="FF0000"/>
                        </a:solidFill>
                        <a:latin typeface="+mn-lt"/>
                        <a:cs typeface="Arial" panose="020B0604020202020204" pitchFamily="34" charset="0"/>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1800" b="0" dirty="0" smtClean="0">
                        <a:solidFill>
                          <a:srgbClr val="FF0000"/>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p>
                      <a:endParaRPr lang="en-SG" sz="2000" dirty="0">
                        <a:solidFill>
                          <a:srgbClr val="FF0000"/>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999"/>
                    </a:solidFill>
                  </a:tcPr>
                </a:tc>
                <a:tc vMerge="1">
                  <a:txBody>
                    <a:bodyPr/>
                    <a:lstStyle/>
                    <a:p>
                      <a:pPr marL="0" marR="0" indent="0" algn="l" defTabSz="2952323" rtl="0" eaLnBrk="1" fontAlgn="auto" latinLnBrk="0" hangingPunct="1">
                        <a:lnSpc>
                          <a:spcPct val="100000"/>
                        </a:lnSpc>
                        <a:spcBef>
                          <a:spcPts val="0"/>
                        </a:spcBef>
                        <a:spcAft>
                          <a:spcPts val="0"/>
                        </a:spcAft>
                        <a:buClrTx/>
                        <a:buSzTx/>
                        <a:buFontTx/>
                        <a:buNone/>
                        <a:tabLst/>
                        <a:defRPr/>
                      </a:pPr>
                      <a:endParaRPr lang="en-SG" sz="2000" b="1" dirty="0" smtClean="0">
                        <a:solidFill>
                          <a:schemeClr val="bg1"/>
                        </a:solidFill>
                        <a:latin typeface="+mn-lt"/>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cxnSp>
        <p:nvCxnSpPr>
          <p:cNvPr id="23" name="Straight Connector 22"/>
          <p:cNvCxnSpPr/>
          <p:nvPr/>
        </p:nvCxnSpPr>
        <p:spPr>
          <a:xfrm>
            <a:off x="-23582" y="12110641"/>
            <a:ext cx="2136425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518" y="10982196"/>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Design Coordination: </a:t>
            </a:r>
            <a:r>
              <a:rPr lang="en-US" sz="1800" b="1" dirty="0"/>
              <a:t>please put in textual description to describe the </a:t>
            </a:r>
            <a:r>
              <a:rPr lang="en-US" sz="1800" b="1" dirty="0" smtClean="0"/>
              <a:t>use of BIM software/platform and methodology of </a:t>
            </a:r>
            <a:r>
              <a:rPr lang="en-US" sz="1800" b="1" dirty="0"/>
              <a:t>inter</a:t>
            </a:r>
            <a:r>
              <a:rPr lang="en-US" sz="1800" b="1" dirty="0" smtClean="0"/>
              <a:t>disciplinary design coordination.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25" name="TextBox 24"/>
          <p:cNvSpPr txBox="1"/>
          <p:nvPr/>
        </p:nvSpPr>
        <p:spPr>
          <a:xfrm>
            <a:off x="349368" y="5520320"/>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a:t>
            </a:r>
            <a:r>
              <a:rPr lang="en-US" sz="2400" dirty="0" smtClean="0"/>
              <a:t>software/platform </a:t>
            </a:r>
            <a:r>
              <a:rPr lang="en-US" sz="2400" dirty="0"/>
              <a:t>and methodology of </a:t>
            </a:r>
            <a:r>
              <a:rPr lang="en-US" sz="2400" dirty="0" smtClean="0"/>
              <a:t>interdisciplinary (Architectural, Structural and Building Services) design </a:t>
            </a:r>
            <a:r>
              <a:rPr lang="en-US" sz="2400" dirty="0"/>
              <a:t>coordination</a:t>
            </a:r>
            <a:r>
              <a:rPr lang="en-US" sz="2400" dirty="0" smtClean="0">
                <a:cs typeface="Arial" panose="020B0604020202020204" pitchFamily="34" charset="0"/>
              </a:rPr>
              <a:t> and delete these texts.</a:t>
            </a:r>
            <a:endParaRPr lang="en-SG" sz="2400" dirty="0"/>
          </a:p>
        </p:txBody>
      </p:sp>
      <p:sp>
        <p:nvSpPr>
          <p:cNvPr id="27" name="TextBox 26"/>
          <p:cNvSpPr txBox="1"/>
          <p:nvPr/>
        </p:nvSpPr>
        <p:spPr>
          <a:xfrm>
            <a:off x="7535470" y="6492068"/>
            <a:ext cx="13290258" cy="1200329"/>
          </a:xfrm>
          <a:prstGeom prst="rect">
            <a:avLst/>
          </a:prstGeom>
          <a:noFill/>
          <a:ln>
            <a:solidFill>
              <a:schemeClr val="tx1"/>
            </a:solidFill>
          </a:ln>
        </p:spPr>
        <p:txBody>
          <a:bodyPr wrap="square" rtlCol="0">
            <a:spAutoFit/>
          </a:bodyPr>
          <a:lstStyle/>
          <a:p>
            <a:pPr marL="2159000" indent="-711200"/>
            <a:r>
              <a:rPr lang="en-US" sz="2400" dirty="0" smtClean="0">
                <a:cs typeface="Arial" panose="020B0604020202020204" pitchFamily="34" charset="0"/>
              </a:rPr>
              <a:t>Note: </a:t>
            </a:r>
          </a:p>
          <a:p>
            <a:pPr marL="2159000" indent="-355600">
              <a:buFont typeface="+mj-lt"/>
              <a:buAutoNum type="arabicPeriod"/>
            </a:pPr>
            <a:r>
              <a:rPr lang="en-US" sz="2400" dirty="0">
                <a:cs typeface="Arial" panose="020B0604020202020204" pitchFamily="34" charset="0"/>
              </a:rPr>
              <a:t>Please </a:t>
            </a:r>
            <a:r>
              <a:rPr lang="en-US" sz="2400" dirty="0" smtClean="0">
                <a:cs typeface="Arial" panose="020B0604020202020204" pitchFamily="34" charset="0"/>
              </a:rPr>
              <a:t>put in with a </a:t>
            </a:r>
            <a:r>
              <a:rPr lang="en-US" sz="2400" dirty="0">
                <a:cs typeface="Arial" panose="020B0604020202020204" pitchFamily="34" charset="0"/>
              </a:rPr>
              <a:t>representative selected perspective </a:t>
            </a:r>
            <a:r>
              <a:rPr lang="en-US" sz="2400" dirty="0" smtClean="0">
                <a:cs typeface="Arial" panose="020B0604020202020204" pitchFamily="34" charset="0"/>
              </a:rPr>
              <a:t>rendered </a:t>
            </a:r>
            <a:r>
              <a:rPr lang="en-US" sz="2400" dirty="0">
                <a:cs typeface="Arial" panose="020B0604020202020204" pitchFamily="34" charset="0"/>
              </a:rPr>
              <a:t>image to illustrate </a:t>
            </a:r>
            <a:r>
              <a:rPr lang="en-US" sz="2400" dirty="0" smtClean="0">
                <a:cs typeface="Arial" panose="020B0604020202020204" pitchFamily="34" charset="0"/>
              </a:rPr>
              <a:t>the design of </a:t>
            </a:r>
            <a:r>
              <a:rPr lang="en-US" sz="2400" dirty="0" smtClean="0"/>
              <a:t>Engineering elements (Building Services) and delete this Note.</a:t>
            </a:r>
          </a:p>
        </p:txBody>
      </p:sp>
      <p:sp>
        <p:nvSpPr>
          <p:cNvPr id="28" name="TextBox 27"/>
          <p:cNvSpPr txBox="1"/>
          <p:nvPr/>
        </p:nvSpPr>
        <p:spPr>
          <a:xfrm>
            <a:off x="7535470" y="22768598"/>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a:cs typeface="Arial" panose="020B0604020202020204" pitchFamily="34" charset="0"/>
              </a:rPr>
              <a:t>Please put in with </a:t>
            </a:r>
            <a:r>
              <a:rPr lang="en-US" sz="2400" dirty="0" smtClean="0">
                <a:cs typeface="Arial" panose="020B0604020202020204" pitchFamily="34" charset="0"/>
              </a:rPr>
              <a:t>sectional </a:t>
            </a:r>
            <a:r>
              <a:rPr lang="en-US" sz="2400" dirty="0">
                <a:cs typeface="Arial" panose="020B0604020202020204" pitchFamily="34" charset="0"/>
              </a:rPr>
              <a:t>perspective views with min. 1:500 scale to illustrate the Engineering element </a:t>
            </a:r>
            <a:r>
              <a:rPr lang="en-US" sz="2400" dirty="0"/>
              <a:t>and how is it developed with using BIM </a:t>
            </a:r>
            <a:r>
              <a:rPr lang="en-US" sz="2400" dirty="0" smtClean="0"/>
              <a:t>(Building Services)</a:t>
            </a:r>
            <a:r>
              <a:rPr lang="en-US" sz="2400" dirty="0" smtClean="0">
                <a:cs typeface="Arial" panose="020B0604020202020204" pitchFamily="34" charset="0"/>
              </a:rPr>
              <a:t> </a:t>
            </a:r>
            <a:r>
              <a:rPr lang="en-US" sz="2400" dirty="0">
                <a:cs typeface="Arial" panose="020B0604020202020204" pitchFamily="34" charset="0"/>
              </a:rPr>
              <a:t>and delete this Note.</a:t>
            </a:r>
          </a:p>
          <a:p>
            <a:pPr marL="457200" indent="-457200">
              <a:buFont typeface="+mj-lt"/>
              <a:buAutoNum type="arabicPeriod"/>
            </a:pPr>
            <a:r>
              <a:rPr lang="en-US" sz="2400" dirty="0">
                <a:cs typeface="Arial" panose="020B0604020202020204" pitchFamily="34" charset="0"/>
              </a:rPr>
              <a:t>Please name the </a:t>
            </a:r>
            <a:r>
              <a:rPr lang="en-US" sz="2400" dirty="0" smtClean="0">
                <a:cs typeface="Arial" panose="020B0604020202020204" pitchFamily="34" charset="0"/>
              </a:rPr>
              <a:t>sectional perspective </a:t>
            </a:r>
            <a:r>
              <a:rPr lang="en-US" sz="2400" dirty="0">
                <a:cs typeface="Arial" panose="020B0604020202020204" pitchFamily="34" charset="0"/>
              </a:rPr>
              <a:t>views accordingly with annotation and description with Font size at 14, Calibri.</a:t>
            </a:r>
            <a:endParaRPr lang="en-SG" sz="2400" dirty="0"/>
          </a:p>
        </p:txBody>
      </p:sp>
      <p:sp>
        <p:nvSpPr>
          <p:cNvPr id="31" name="TextBox 30"/>
          <p:cNvSpPr txBox="1"/>
          <p:nvPr/>
        </p:nvSpPr>
        <p:spPr>
          <a:xfrm>
            <a:off x="306691" y="22768598"/>
            <a:ext cx="6386712" cy="1569660"/>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replace with infographics/images that describes the computational e</a:t>
            </a:r>
            <a:r>
              <a:rPr lang="en-US" sz="2400" dirty="0" smtClean="0"/>
              <a:t>ngineering </a:t>
            </a:r>
            <a:r>
              <a:rPr lang="en-US" sz="2400" dirty="0"/>
              <a:t>analysis </a:t>
            </a:r>
            <a:r>
              <a:rPr lang="en-US" sz="2400" dirty="0" smtClean="0"/>
              <a:t>and </a:t>
            </a:r>
            <a:r>
              <a:rPr lang="en-US" sz="2400" dirty="0"/>
              <a:t>optimisation approach </a:t>
            </a:r>
            <a:r>
              <a:rPr lang="en-US" sz="2400" dirty="0" smtClean="0"/>
              <a:t>(Building Services)</a:t>
            </a:r>
            <a:r>
              <a:rPr lang="en-US" sz="2400" b="1" dirty="0" smtClean="0">
                <a:cs typeface="Arial" panose="020B0604020202020204" pitchFamily="34" charset="0"/>
              </a:rPr>
              <a:t> </a:t>
            </a:r>
            <a:r>
              <a:rPr lang="en-US" sz="2400" dirty="0" smtClean="0">
                <a:cs typeface="Arial" panose="020B0604020202020204" pitchFamily="34" charset="0"/>
              </a:rPr>
              <a:t>and delete these texts.</a:t>
            </a:r>
            <a:endParaRPr lang="en-SG" sz="2400" dirty="0"/>
          </a:p>
        </p:txBody>
      </p:sp>
      <p:cxnSp>
        <p:nvCxnSpPr>
          <p:cNvPr id="35" name="Straight Connector 34"/>
          <p:cNvCxnSpPr/>
          <p:nvPr/>
        </p:nvCxnSpPr>
        <p:spPr>
          <a:xfrm>
            <a:off x="16175" y="20180211"/>
            <a:ext cx="21380914" cy="13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142866" y="11505479"/>
            <a:ext cx="14230641" cy="605294"/>
          </a:xfrm>
          <a:prstGeom prst="rect">
            <a:avLst/>
          </a:prstGeom>
          <a:noFill/>
        </p:spPr>
        <p:txBody>
          <a:bodyPr wrap="square" rtlCol="0">
            <a:spAutoFit/>
          </a:bodyPr>
          <a:lstStyle/>
          <a:p>
            <a:pPr marL="0" lvl="1" algn="just">
              <a:lnSpc>
                <a:spcPts val="2000"/>
              </a:lnSpc>
            </a:pPr>
            <a:r>
              <a:rPr lang="en-US" sz="2400" b="1" dirty="0" smtClean="0"/>
              <a:t>Perspective View: </a:t>
            </a:r>
            <a:r>
              <a:rPr lang="en-US" sz="1800" b="1" dirty="0" smtClean="0"/>
              <a:t>Please </a:t>
            </a:r>
            <a:r>
              <a:rPr lang="en-US" sz="1800" b="1" dirty="0"/>
              <a:t>put in textual description here to describe the </a:t>
            </a:r>
            <a:r>
              <a:rPr lang="en-US" sz="1800" b="1" dirty="0" smtClean="0"/>
              <a:t>design of engineering elements (Building Services).</a:t>
            </a:r>
            <a:r>
              <a:rPr lang="en-US" sz="2000" b="1" dirty="0" smtClean="0"/>
              <a:t> </a:t>
            </a:r>
            <a:r>
              <a:rPr lang="en-US" sz="2000" b="1" dirty="0"/>
              <a:t>Sample text Sample text Sample text</a:t>
            </a:r>
            <a:r>
              <a:rPr lang="en-SG" sz="2000" b="1" dirty="0"/>
              <a:t> </a:t>
            </a:r>
            <a:r>
              <a:rPr lang="en-US" sz="2000" b="1" dirty="0"/>
              <a:t>Sample text 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text</a:t>
            </a:r>
            <a:r>
              <a:rPr lang="en-SG" sz="2000" b="1" dirty="0"/>
              <a: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text </a:t>
            </a:r>
            <a:r>
              <a:rPr lang="en-US" sz="2000" b="1" dirty="0"/>
              <a:t>Sample </a:t>
            </a:r>
            <a:r>
              <a:rPr lang="en-US" sz="2000" b="1" dirty="0" smtClean="0"/>
              <a:t>.</a:t>
            </a:r>
            <a:endParaRPr lang="en-SG" sz="2000" b="1" dirty="0"/>
          </a:p>
        </p:txBody>
      </p:sp>
      <p:sp>
        <p:nvSpPr>
          <p:cNvPr id="46" name="TextBox 45"/>
          <p:cNvSpPr txBox="1"/>
          <p:nvPr/>
        </p:nvSpPr>
        <p:spPr>
          <a:xfrm>
            <a:off x="7535470" y="14859000"/>
            <a:ext cx="13290258" cy="1938992"/>
          </a:xfrm>
          <a:prstGeom prst="rect">
            <a:avLst/>
          </a:prstGeom>
          <a:solidFill>
            <a:srgbClr val="FFFFFF"/>
          </a:solidFill>
          <a:ln>
            <a:solidFill>
              <a:schemeClr val="tx1"/>
            </a:solidFill>
          </a:ln>
        </p:spPr>
        <p:txBody>
          <a:bodyPr wrap="square" rtlCol="0">
            <a:spAutoFit/>
          </a:bodyPr>
          <a:lstStyle/>
          <a:p>
            <a:r>
              <a:rPr lang="en-US" sz="2400" dirty="0" smtClean="0">
                <a:cs typeface="Arial" panose="020B0604020202020204" pitchFamily="34" charset="0"/>
              </a:rPr>
              <a:t>Note:</a:t>
            </a:r>
          </a:p>
          <a:p>
            <a:pPr marL="457200" indent="-457200">
              <a:buFont typeface="+mj-lt"/>
              <a:buAutoNum type="arabicPeriod"/>
            </a:pPr>
            <a:r>
              <a:rPr lang="en-US" sz="2400" dirty="0" smtClean="0">
                <a:cs typeface="Arial" panose="020B0604020202020204" pitchFamily="34" charset="0"/>
              </a:rPr>
              <a:t>Please put in with internal perspective views with min. 1:500 scale to illustrate the Engineering element </a:t>
            </a:r>
            <a:r>
              <a:rPr lang="en-US" sz="2400" dirty="0" smtClean="0"/>
              <a:t>and how is it developed with using BIM (Building Services)</a:t>
            </a:r>
            <a:r>
              <a:rPr lang="en-US" sz="2400" dirty="0" smtClean="0">
                <a:cs typeface="Arial" panose="020B0604020202020204" pitchFamily="34" charset="0"/>
              </a:rPr>
              <a:t> and delete this Note.</a:t>
            </a:r>
          </a:p>
          <a:p>
            <a:pPr marL="457200" indent="-457200">
              <a:buFont typeface="+mj-lt"/>
              <a:buAutoNum type="arabicPeriod"/>
            </a:pPr>
            <a:r>
              <a:rPr lang="en-US" sz="2400" dirty="0" smtClean="0">
                <a:cs typeface="Arial" panose="020B0604020202020204" pitchFamily="34" charset="0"/>
              </a:rPr>
              <a:t>Please name the internal perspective views accordingly with </a:t>
            </a:r>
            <a:r>
              <a:rPr lang="en-US" sz="2400" dirty="0">
                <a:cs typeface="Arial" panose="020B0604020202020204" pitchFamily="34" charset="0"/>
              </a:rPr>
              <a:t>annotation and description with Font size at 14, Calibri</a:t>
            </a:r>
            <a:r>
              <a:rPr lang="en-US" sz="2400" dirty="0" smtClean="0">
                <a:cs typeface="Arial" panose="020B0604020202020204" pitchFamily="34" charset="0"/>
              </a:rPr>
              <a:t>.</a:t>
            </a:r>
            <a:endParaRPr lang="en-SG" sz="2400" dirty="0"/>
          </a:p>
        </p:txBody>
      </p:sp>
      <p:sp>
        <p:nvSpPr>
          <p:cNvPr id="47" name="TextBox 46"/>
          <p:cNvSpPr txBox="1"/>
          <p:nvPr/>
        </p:nvSpPr>
        <p:spPr>
          <a:xfrm>
            <a:off x="17071498" y="27932743"/>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Sectional Perspective 1:500</a:t>
            </a:r>
          </a:p>
        </p:txBody>
      </p:sp>
      <p:sp>
        <p:nvSpPr>
          <p:cNvPr id="48" name="TextBox 47"/>
          <p:cNvSpPr txBox="1"/>
          <p:nvPr/>
        </p:nvSpPr>
        <p:spPr>
          <a:xfrm>
            <a:off x="17071498" y="19810879"/>
            <a:ext cx="4325591" cy="369332"/>
          </a:xfrm>
          <a:prstGeom prst="rect">
            <a:avLst/>
          </a:prstGeom>
          <a:noFill/>
        </p:spPr>
        <p:txBody>
          <a:bodyPr wrap="square" rtlCol="0">
            <a:spAutoFit/>
          </a:bodyPr>
          <a:lstStyle/>
          <a:p>
            <a:pPr marL="2159000" indent="-2159000" algn="r"/>
            <a:r>
              <a:rPr lang="en-US" sz="1800" b="1" dirty="0" smtClean="0">
                <a:cs typeface="Arial" panose="020B0604020202020204" pitchFamily="34" charset="0"/>
              </a:rPr>
              <a:t>Internal Perspective 1:500</a:t>
            </a:r>
          </a:p>
        </p:txBody>
      </p:sp>
      <p:sp>
        <p:nvSpPr>
          <p:cNvPr id="50" name="TextBox 49"/>
          <p:cNvSpPr txBox="1"/>
          <p:nvPr/>
        </p:nvSpPr>
        <p:spPr>
          <a:xfrm>
            <a:off x="16175" y="27165007"/>
            <a:ext cx="7072082" cy="1118255"/>
          </a:xfrm>
          <a:prstGeom prst="rect">
            <a:avLst/>
          </a:prstGeom>
          <a:solidFill>
            <a:srgbClr val="FFFFFF"/>
          </a:solidFill>
        </p:spPr>
        <p:txBody>
          <a:bodyPr wrap="square" rtlCol="0">
            <a:spAutoFit/>
          </a:bodyPr>
          <a:lstStyle/>
          <a:p>
            <a:pPr marL="0" lvl="1" algn="just">
              <a:lnSpc>
                <a:spcPts val="2000"/>
              </a:lnSpc>
            </a:pPr>
            <a:r>
              <a:rPr lang="en-US" sz="2400" b="1" dirty="0"/>
              <a:t>Computational Design </a:t>
            </a:r>
            <a:r>
              <a:rPr lang="en-US" sz="2400" b="1" dirty="0" smtClean="0"/>
              <a:t>: </a:t>
            </a:r>
            <a:r>
              <a:rPr lang="en-US" sz="1800" b="1" dirty="0"/>
              <a:t>please put in textual description to describe </a:t>
            </a:r>
            <a:r>
              <a:rPr lang="en-US" sz="1800" b="1" dirty="0" smtClean="0"/>
              <a:t>BIM for computational design, engineering analysis and optimisation approach (Building Services).</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a:t>
            </a:r>
            <a:r>
              <a:rPr lang="en-US" sz="1800" b="1" dirty="0" smtClean="0">
                <a:cs typeface="Arial" panose="020B0604020202020204" pitchFamily="34" charset="0"/>
              </a:rPr>
              <a:t>Sample</a:t>
            </a:r>
            <a:endParaRPr lang="en-SG" sz="1800" b="1" dirty="0"/>
          </a:p>
        </p:txBody>
      </p:sp>
      <p:sp>
        <p:nvSpPr>
          <p:cNvPr id="34" name="TextBox 33"/>
          <p:cNvSpPr txBox="1"/>
          <p:nvPr/>
        </p:nvSpPr>
        <p:spPr>
          <a:xfrm>
            <a:off x="16175" y="19044687"/>
            <a:ext cx="7072082" cy="1118255"/>
          </a:xfrm>
          <a:prstGeom prst="rect">
            <a:avLst/>
          </a:prstGeom>
          <a:solidFill>
            <a:srgbClr val="FFFFFF"/>
          </a:solidFill>
        </p:spPr>
        <p:txBody>
          <a:bodyPr wrap="square" rtlCol="0">
            <a:spAutoFit/>
          </a:bodyPr>
          <a:lstStyle/>
          <a:p>
            <a:pPr marL="0" lvl="1" algn="just">
              <a:lnSpc>
                <a:spcPts val="2000"/>
              </a:lnSpc>
            </a:pPr>
            <a:r>
              <a:rPr lang="en-US" sz="2400" b="1" dirty="0" smtClean="0"/>
              <a:t>Project Team Collaboration: </a:t>
            </a:r>
            <a:r>
              <a:rPr lang="en-US" sz="1800" b="1" dirty="0"/>
              <a:t>please put in textual description to describe the </a:t>
            </a:r>
            <a:r>
              <a:rPr lang="en-US" sz="1800" b="1" dirty="0" smtClean="0"/>
              <a:t>use of BIM platform and methodology of project team collaboration.</a:t>
            </a:r>
            <a:r>
              <a:rPr lang="en-US" sz="1800" b="1" dirty="0" smtClean="0">
                <a:cs typeface="Arial" panose="020B0604020202020204" pitchFamily="34" charset="0"/>
              </a:rPr>
              <a:t> </a:t>
            </a:r>
            <a:r>
              <a:rPr lang="en-US" sz="1800" b="1" dirty="0">
                <a:cs typeface="Arial" panose="020B0604020202020204" pitchFamily="34" charset="0"/>
              </a:rPr>
              <a:t>Sample text Sample text Sample text Sample text Sample text Sample text Sample text Sample text Sample </a:t>
            </a:r>
            <a:r>
              <a:rPr lang="en-US" sz="1800" b="1" dirty="0" smtClean="0">
                <a:cs typeface="Arial" panose="020B0604020202020204" pitchFamily="34" charset="0"/>
              </a:rPr>
              <a:t>text.</a:t>
            </a:r>
            <a:endParaRPr lang="en-SG" sz="1800" b="1" dirty="0"/>
          </a:p>
        </p:txBody>
      </p:sp>
      <p:sp>
        <p:nvSpPr>
          <p:cNvPr id="36" name="TextBox 35"/>
          <p:cNvSpPr txBox="1"/>
          <p:nvPr/>
        </p:nvSpPr>
        <p:spPr>
          <a:xfrm>
            <a:off x="351025" y="14842701"/>
            <a:ext cx="6442047" cy="1938992"/>
          </a:xfrm>
          <a:prstGeom prst="rect">
            <a:avLst/>
          </a:prstGeom>
          <a:solidFill>
            <a:schemeClr val="bg1"/>
          </a:solidFill>
          <a:ln>
            <a:solidFill>
              <a:schemeClr val="tx1"/>
            </a:solidFill>
          </a:ln>
        </p:spPr>
        <p:txBody>
          <a:bodyPr wrap="square" rtlCol="0">
            <a:spAutoFit/>
          </a:bodyPr>
          <a:lstStyle/>
          <a:p>
            <a:pPr marL="342900" indent="-342900">
              <a:buFont typeface="Arial" panose="020B0604020202020204" pitchFamily="34" charset="0"/>
              <a:buChar char="•"/>
            </a:pPr>
            <a:r>
              <a:rPr lang="en-US" sz="2400" dirty="0" smtClean="0">
                <a:cs typeface="Arial" panose="020B0604020202020204" pitchFamily="34" charset="0"/>
              </a:rPr>
              <a:t>Please put in with infographics/images to illustrate </a:t>
            </a:r>
            <a:r>
              <a:rPr lang="en-US" sz="2400" dirty="0" smtClean="0"/>
              <a:t>the use </a:t>
            </a:r>
            <a:r>
              <a:rPr lang="en-US" sz="2400" dirty="0"/>
              <a:t>of BIM platform and methodology of </a:t>
            </a:r>
            <a:r>
              <a:rPr lang="en-US" sz="2400" dirty="0" smtClean="0"/>
              <a:t>project team (Architectural, Structural and Building Services) collaboration </a:t>
            </a:r>
            <a:r>
              <a:rPr lang="en-US" sz="2400" dirty="0" smtClean="0">
                <a:cs typeface="Arial" panose="020B0604020202020204" pitchFamily="34" charset="0"/>
              </a:rPr>
              <a:t>and delete these texts.</a:t>
            </a:r>
            <a:endParaRPr lang="en-SG" sz="2400" dirty="0"/>
          </a:p>
        </p:txBody>
      </p:sp>
    </p:spTree>
    <p:extLst>
      <p:ext uri="{BB962C8B-B14F-4D97-AF65-F5344CB8AC3E}">
        <p14:creationId xmlns:p14="http://schemas.microsoft.com/office/powerpoint/2010/main" val="2561322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3595</TotalTime>
  <Words>2473</Words>
  <Application>Microsoft Office PowerPoint</Application>
  <PresentationFormat>Custom</PresentationFormat>
  <Paragraphs>132</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ronng@cic.hk</dc:creator>
  <cp:lastModifiedBy>CD - Andy Leung</cp:lastModifiedBy>
  <cp:revision>216</cp:revision>
  <dcterms:created xsi:type="dcterms:W3CDTF">2016-08-18T03:04:59Z</dcterms:created>
  <dcterms:modified xsi:type="dcterms:W3CDTF">2022-12-02T07:06:57Z</dcterms:modified>
</cp:coreProperties>
</file>