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928" r:id="rId2"/>
  </p:sldIdLst>
  <p:sldSz cx="12192000" cy="6858000"/>
  <p:notesSz cx="6807200" cy="99393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YingYing" initials="Y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99"/>
    <a:srgbClr val="FF00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76" autoAdjust="0"/>
    <p:restoredTop sz="95556" autoAdjust="0"/>
  </p:normalViewPr>
  <p:slideViewPr>
    <p:cSldViewPr snapToGrid="0">
      <p:cViewPr varScale="1">
        <p:scale>
          <a:sx n="110" d="100"/>
          <a:sy n="110" d="100"/>
        </p:scale>
        <p:origin x="576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C8DB29-903D-4755-9980-AAD019DFE430}" type="datetimeFigureOut">
              <a:rPr lang="zh-TW" altLang="en-US" smtClean="0"/>
              <a:pPr/>
              <a:t>2022/12/2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305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2736ED-4621-47FB-B3E6-0409CBF2D93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16"/>
          <p:cNvSpPr/>
          <p:nvPr/>
        </p:nvSpPr>
        <p:spPr>
          <a:xfrm>
            <a:off x="1296014" y="0"/>
            <a:ext cx="10895986" cy="294999"/>
          </a:xfrm>
          <a:prstGeom prst="rect">
            <a:avLst/>
          </a:prstGeom>
          <a:solidFill>
            <a:srgbClr val="00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>
              <a:solidFill>
                <a:srgbClr val="85B73D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947" y="366631"/>
            <a:ext cx="10204853" cy="733002"/>
          </a:xfrm>
        </p:spPr>
        <p:txBody>
          <a:bodyPr/>
          <a:lstStyle>
            <a:lvl1pPr>
              <a:defRPr lang="en-US" sz="3600" b="1" dirty="0">
                <a:solidFill>
                  <a:srgbClr val="009999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0" lvl="0"/>
            <a:r>
              <a:rPr lang="zh-TW" altLang="en-US" dirty="0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8948" y="1277514"/>
            <a:ext cx="10204852" cy="4899449"/>
          </a:xfrm>
        </p:spPr>
        <p:txBody>
          <a:bodyPr/>
          <a:lstStyle>
            <a:lvl1pPr>
              <a:defRPr lang="en-US" sz="2400" b="1" smtClean="0">
                <a:solidFill>
                  <a:srgbClr val="009999"/>
                </a:solidFill>
                <a:cs typeface="Arial" panose="020B0604020202020204" pitchFamily="34" charset="0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>
              <a:lnSpc>
                <a:spcPts val="2700"/>
              </a:lnSpc>
            </a:pPr>
            <a:r>
              <a:rPr lang="zh-TW" altLang="en-US" dirty="0" smtClean="0"/>
              <a:t>編輯母片文字樣式</a:t>
            </a:r>
          </a:p>
          <a:p>
            <a:pPr lvl="1">
              <a:lnSpc>
                <a:spcPts val="2700"/>
              </a:lnSpc>
            </a:pPr>
            <a:r>
              <a:rPr lang="zh-TW" altLang="en-US" dirty="0" smtClean="0"/>
              <a:t>第二層</a:t>
            </a:r>
          </a:p>
          <a:p>
            <a:pPr lvl="2">
              <a:lnSpc>
                <a:spcPts val="2700"/>
              </a:lnSpc>
            </a:pPr>
            <a:r>
              <a:rPr lang="zh-TW" altLang="en-US" dirty="0" smtClean="0"/>
              <a:t>第三層</a:t>
            </a:r>
          </a:p>
          <a:p>
            <a:pPr lvl="3">
              <a:lnSpc>
                <a:spcPts val="2700"/>
              </a:lnSpc>
            </a:pPr>
            <a:r>
              <a:rPr lang="zh-TW" altLang="en-US" dirty="0" smtClean="0"/>
              <a:t>第四層</a:t>
            </a:r>
          </a:p>
          <a:p>
            <a:pPr lvl="4">
              <a:lnSpc>
                <a:spcPts val="2700"/>
              </a:lnSpc>
            </a:pPr>
            <a:r>
              <a:rPr lang="zh-TW" altLang="en-US" dirty="0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66DC1-78AA-4117-8783-3E6558D75EE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2022/12/2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62719" y="6464901"/>
            <a:ext cx="529281" cy="365125"/>
          </a:xfrm>
        </p:spPr>
        <p:txBody>
          <a:bodyPr vert="horz" lIns="91440" tIns="45720" rIns="91440" bIns="45720" rtlCol="0" anchor="ctr"/>
          <a:lstStyle>
            <a:lvl1pPr>
              <a:defRPr lang="en-US" sz="1700" b="1" i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fld id="{28F1BBE3-D756-436A-98AE-FE9EDE5E23EA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52311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466DC1-78AA-4117-8783-3E6558D75EE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2022/12/2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638005" y="6476399"/>
            <a:ext cx="5539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lang="en-US" sz="1700" b="1" i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fld id="{28F1BBE3-D756-436A-98AE-FE9EDE5E23EA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3862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4"/>
          <p:cNvSpPr txBox="1"/>
          <p:nvPr/>
        </p:nvSpPr>
        <p:spPr>
          <a:xfrm>
            <a:off x="295555" y="402000"/>
            <a:ext cx="11600889" cy="6355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HK" sz="1100" b="1" dirty="0" smtClean="0"/>
              <a:t>Executive Summary</a:t>
            </a:r>
            <a:r>
              <a:rPr lang="en-US" sz="1100" b="1" dirty="0" smtClean="0"/>
              <a:t> - 1 slide to cover following sections</a:t>
            </a:r>
            <a:endParaRPr lang="en-HK" sz="1100" dirty="0" smtClean="0"/>
          </a:p>
          <a:p>
            <a:pPr marL="171446" indent="-171446">
              <a:buFont typeface="+mj-lt"/>
              <a:buAutoNum type="arabicPeriod"/>
            </a:pPr>
            <a:r>
              <a:rPr lang="en-HK" sz="1100" dirty="0" smtClean="0"/>
              <a:t>Brief introduction and objectives of participating the Competition</a:t>
            </a:r>
          </a:p>
          <a:p>
            <a:pPr marL="171446" indent="-171446">
              <a:buFont typeface="+mj-lt"/>
              <a:buAutoNum type="arabicPeriod"/>
            </a:pPr>
            <a:r>
              <a:rPr lang="en-US" sz="1100" dirty="0" smtClean="0"/>
              <a:t>Roles and responsibilities of each member</a:t>
            </a:r>
            <a:endParaRPr lang="en-HK" sz="1100" dirty="0" smtClean="0"/>
          </a:p>
          <a:p>
            <a:pPr marL="171446" indent="-171446">
              <a:buFont typeface="+mj-lt"/>
              <a:buAutoNum type="arabicPeriod"/>
            </a:pPr>
            <a:r>
              <a:rPr lang="en-HK" sz="1100" dirty="0" smtClean="0"/>
              <a:t>Overview of the complete package of submission</a:t>
            </a:r>
          </a:p>
          <a:p>
            <a:endParaRPr lang="en-HK" sz="1100" dirty="0" smtClean="0"/>
          </a:p>
          <a:p>
            <a:r>
              <a:rPr lang="en-HK" sz="1100" b="1" dirty="0" smtClean="0"/>
              <a:t>Use of Information and Compliance of Client’s Requirements - </a:t>
            </a:r>
            <a:r>
              <a:rPr lang="en-US" sz="1100" b="1" dirty="0" smtClean="0"/>
              <a:t>6 slides to cover following sections</a:t>
            </a:r>
          </a:p>
          <a:p>
            <a:pPr marL="171446" indent="-171446">
              <a:buFont typeface="+mj-lt"/>
              <a:buAutoNum type="arabicPeriod"/>
            </a:pPr>
            <a:r>
              <a:rPr lang="en-HK" sz="1100" dirty="0" smtClean="0"/>
              <a:t>Demonstration on understanding of the objective of the Competition</a:t>
            </a:r>
            <a:endParaRPr lang="en-US" sz="1100" dirty="0" smtClean="0"/>
          </a:p>
          <a:p>
            <a:pPr marL="171446" indent="-171446">
              <a:buFont typeface="+mj-lt"/>
              <a:buAutoNum type="arabicPeriod"/>
            </a:pPr>
            <a:r>
              <a:rPr lang="en-US" sz="1100" dirty="0" smtClean="0"/>
              <a:t>Identification of key issues and constraints of the project</a:t>
            </a:r>
            <a:endParaRPr lang="en-HK" sz="1100" dirty="0" smtClean="0"/>
          </a:p>
          <a:p>
            <a:pPr marL="171446" indent="-171446">
              <a:buFont typeface="+mj-lt"/>
              <a:buAutoNum type="arabicPeriod"/>
            </a:pPr>
            <a:r>
              <a:rPr lang="en-US" sz="1100" dirty="0" smtClean="0"/>
              <a:t>Illustrations of the design concept, approach to site/building design and background research</a:t>
            </a:r>
          </a:p>
          <a:p>
            <a:pPr marL="171446" indent="-171446">
              <a:buFont typeface="+mj-lt"/>
              <a:buAutoNum type="arabicPeriod"/>
            </a:pPr>
            <a:r>
              <a:rPr lang="en-US" sz="1100" dirty="0"/>
              <a:t>Illustrations of </a:t>
            </a:r>
            <a:r>
              <a:rPr lang="en-US" sz="1100" dirty="0" smtClean="0"/>
              <a:t>the </a:t>
            </a:r>
            <a:r>
              <a:rPr lang="en-HK" sz="1100" dirty="0" smtClean="0"/>
              <a:t>passive </a:t>
            </a:r>
            <a:r>
              <a:rPr lang="en-US" sz="1100" dirty="0" smtClean="0"/>
              <a:t>sustainable</a:t>
            </a:r>
            <a:r>
              <a:rPr lang="en-HK" sz="1100" dirty="0" smtClean="0"/>
              <a:t> design being adopted and relevant justification</a:t>
            </a:r>
          </a:p>
          <a:p>
            <a:pPr marL="171446" indent="-171446">
              <a:buFont typeface="+mj-lt"/>
              <a:buAutoNum type="arabicPeriod"/>
            </a:pPr>
            <a:r>
              <a:rPr lang="en-US" sz="1100" dirty="0"/>
              <a:t>Illustrations of </a:t>
            </a:r>
            <a:r>
              <a:rPr lang="en-HK" sz="1100" dirty="0" smtClean="0"/>
              <a:t>the overall approach of the production and delivery of the project, including the development of the Pre-Appointment BIM Execution Plan (BEP)</a:t>
            </a:r>
          </a:p>
          <a:p>
            <a:pPr marL="171446" indent="-171446">
              <a:buFont typeface="+mj-lt"/>
              <a:buAutoNum type="arabicPeriod"/>
            </a:pPr>
            <a:r>
              <a:rPr lang="en-HK" sz="1100" dirty="0" smtClean="0"/>
              <a:t>Prove of compliance of spatial requirements (SOA) with justification using automatic area calculations in the BIM authoring software adopted</a:t>
            </a:r>
          </a:p>
          <a:p>
            <a:pPr marL="257168" indent="-257168">
              <a:buFont typeface="Arial" panose="020B0604020202020204" pitchFamily="34" charset="0"/>
              <a:buChar char="•"/>
            </a:pPr>
            <a:endParaRPr lang="en-US" sz="1100" dirty="0" smtClean="0"/>
          </a:p>
          <a:p>
            <a:r>
              <a:rPr lang="en-US" sz="1100" b="1" dirty="0" smtClean="0"/>
              <a:t>Computational Design, Engineering, Analysis and </a:t>
            </a:r>
            <a:r>
              <a:rPr lang="en-US" sz="1100" b="1" dirty="0" err="1" smtClean="0"/>
              <a:t>Optimisation</a:t>
            </a:r>
            <a:r>
              <a:rPr lang="en-US" sz="1100" b="1" dirty="0" smtClean="0"/>
              <a:t>, as </a:t>
            </a:r>
            <a:r>
              <a:rPr lang="en-US" sz="1100" b="1" dirty="0"/>
              <a:t>well as </a:t>
            </a:r>
            <a:r>
              <a:rPr lang="en-US" sz="1100" b="1" dirty="0" smtClean="0"/>
              <a:t>Design Coordination and </a:t>
            </a:r>
            <a:r>
              <a:rPr lang="en-US" sz="1100" b="1" dirty="0"/>
              <a:t>Project </a:t>
            </a:r>
            <a:r>
              <a:rPr lang="en-US" sz="1100" b="1" dirty="0" smtClean="0"/>
              <a:t>Collaboration - 9 slides to cover following sections</a:t>
            </a:r>
          </a:p>
          <a:p>
            <a:pPr marL="171446" indent="-171446">
              <a:buFont typeface="+mj-lt"/>
              <a:buAutoNum type="arabicPeriod"/>
            </a:pPr>
            <a:r>
              <a:rPr lang="en-US" sz="1100" dirty="0" smtClean="0"/>
              <a:t>Illustrations of the design strategy and how is it developed using BIM (Architectural) </a:t>
            </a:r>
          </a:p>
          <a:p>
            <a:pPr marL="171446" indent="-171446">
              <a:buFont typeface="+mj-lt"/>
              <a:buAutoNum type="arabicPeriod"/>
            </a:pPr>
            <a:r>
              <a:rPr lang="en-US" sz="1100" dirty="0" smtClean="0"/>
              <a:t>Illustrations of the design strategy and how is it developed using BIM (Structural)</a:t>
            </a:r>
          </a:p>
          <a:p>
            <a:pPr marL="171446" indent="-171446">
              <a:buFont typeface="+mj-lt"/>
              <a:buAutoNum type="arabicPeriod"/>
            </a:pPr>
            <a:r>
              <a:rPr lang="en-US" sz="1100" dirty="0" smtClean="0"/>
              <a:t>Illustrations </a:t>
            </a:r>
            <a:r>
              <a:rPr lang="en-US" sz="1100" dirty="0"/>
              <a:t>of </a:t>
            </a:r>
            <a:r>
              <a:rPr lang="en-US" sz="1100" dirty="0" smtClean="0"/>
              <a:t>the design strategy </a:t>
            </a:r>
            <a:r>
              <a:rPr lang="en-US" sz="1100" dirty="0"/>
              <a:t>and </a:t>
            </a:r>
            <a:r>
              <a:rPr lang="en-US" sz="1100" dirty="0" smtClean="0"/>
              <a:t>how is it developed using BIM (Building Services)</a:t>
            </a:r>
          </a:p>
          <a:p>
            <a:pPr marL="171446" indent="-171446">
              <a:buFont typeface="+mj-lt"/>
              <a:buAutoNum type="arabicPeriod"/>
            </a:pPr>
            <a:r>
              <a:rPr lang="en-US" sz="1100" dirty="0"/>
              <a:t>Illustrations of the </a:t>
            </a:r>
            <a:r>
              <a:rPr lang="en-US" sz="1100" dirty="0" smtClean="0"/>
              <a:t>approach, </a:t>
            </a:r>
            <a:r>
              <a:rPr lang="en-US" sz="1100" dirty="0"/>
              <a:t>workflow </a:t>
            </a:r>
            <a:r>
              <a:rPr lang="en-US" sz="1100" dirty="0" smtClean="0"/>
              <a:t>and iteration process of design analysis and </a:t>
            </a:r>
            <a:r>
              <a:rPr lang="en-US" sz="1100" dirty="0" err="1" smtClean="0"/>
              <a:t>optimisation</a:t>
            </a:r>
            <a:r>
              <a:rPr lang="en-US" sz="1100" dirty="0" smtClean="0"/>
              <a:t> (Architectural)</a:t>
            </a:r>
          </a:p>
          <a:p>
            <a:pPr marL="171446" indent="-171446">
              <a:buFont typeface="+mj-lt"/>
              <a:buAutoNum type="arabicPeriod"/>
            </a:pPr>
            <a:r>
              <a:rPr lang="en-US" sz="1100" dirty="0" smtClean="0"/>
              <a:t>Illustrations of the approach, </a:t>
            </a:r>
            <a:r>
              <a:rPr lang="en-US" sz="1100" dirty="0"/>
              <a:t>workflow and iteration process of </a:t>
            </a:r>
            <a:r>
              <a:rPr lang="en-US" sz="1100" dirty="0" smtClean="0"/>
              <a:t>engineering analysis and </a:t>
            </a:r>
            <a:r>
              <a:rPr lang="en-US" sz="1100" dirty="0" err="1" smtClean="0"/>
              <a:t>optimisation</a:t>
            </a:r>
            <a:r>
              <a:rPr lang="en-US" sz="1100" dirty="0" smtClean="0"/>
              <a:t> (Structural)</a:t>
            </a:r>
          </a:p>
          <a:p>
            <a:pPr marL="171446" indent="-171446">
              <a:buFont typeface="+mj-lt"/>
              <a:buAutoNum type="arabicPeriod"/>
            </a:pPr>
            <a:r>
              <a:rPr lang="en-US" sz="1100" dirty="0"/>
              <a:t>Illustrations of the </a:t>
            </a:r>
            <a:r>
              <a:rPr lang="en-US" sz="1100" dirty="0" smtClean="0"/>
              <a:t>approach, </a:t>
            </a:r>
            <a:r>
              <a:rPr lang="en-US" sz="1100" dirty="0"/>
              <a:t>workflow and iteration process of </a:t>
            </a:r>
            <a:r>
              <a:rPr lang="en-US" sz="1100" dirty="0" smtClean="0"/>
              <a:t>engineering analysis and </a:t>
            </a:r>
            <a:r>
              <a:rPr lang="en-US" sz="1100" dirty="0" err="1" smtClean="0"/>
              <a:t>optimisation</a:t>
            </a:r>
            <a:r>
              <a:rPr lang="en-US" sz="1100" dirty="0" smtClean="0"/>
              <a:t> (Building Services)</a:t>
            </a:r>
          </a:p>
          <a:p>
            <a:pPr marL="171446" indent="-171446">
              <a:buFont typeface="+mj-lt"/>
              <a:buAutoNum type="arabicPeriod"/>
            </a:pPr>
            <a:r>
              <a:rPr lang="en-US" sz="1100" dirty="0" smtClean="0"/>
              <a:t>Construction analysis in 4D, i</a:t>
            </a:r>
            <a:r>
              <a:rPr lang="en-US" sz="1100" dirty="0"/>
              <a:t>ncluding </a:t>
            </a:r>
            <a:r>
              <a:rPr lang="en-US" sz="1100" dirty="0" smtClean="0"/>
              <a:t>to show the buildability/constructability and logistics planning </a:t>
            </a:r>
            <a:r>
              <a:rPr lang="en-US" sz="1100" dirty="0"/>
              <a:t>with use </a:t>
            </a:r>
            <a:r>
              <a:rPr lang="en-US" sz="1100" dirty="0" smtClean="0"/>
              <a:t>of MiC, </a:t>
            </a:r>
            <a:r>
              <a:rPr lang="en-US" sz="1100" dirty="0" err="1" smtClean="0"/>
              <a:t>MiMEP</a:t>
            </a:r>
            <a:r>
              <a:rPr lang="en-US" sz="1100" dirty="0"/>
              <a:t> and </a:t>
            </a:r>
            <a:r>
              <a:rPr lang="en-US" sz="1100" dirty="0" err="1"/>
              <a:t>DfMA</a:t>
            </a:r>
            <a:r>
              <a:rPr lang="en-US" sz="1100" dirty="0"/>
              <a:t>, and </a:t>
            </a:r>
            <a:r>
              <a:rPr lang="en-US" sz="1100" dirty="0" smtClean="0"/>
              <a:t>the </a:t>
            </a:r>
            <a:r>
              <a:rPr lang="en-US" sz="1100" dirty="0" err="1" smtClean="0"/>
              <a:t>optimisation</a:t>
            </a:r>
            <a:r>
              <a:rPr lang="en-US" sz="1100" dirty="0" smtClean="0"/>
              <a:t> approach</a:t>
            </a:r>
          </a:p>
          <a:p>
            <a:pPr marL="171446" indent="-171446">
              <a:buFont typeface="+mj-lt"/>
              <a:buAutoNum type="arabicPeriod"/>
            </a:pPr>
            <a:r>
              <a:rPr lang="en-US" sz="1100" dirty="0" smtClean="0"/>
              <a:t>Illustrations of the use of BIM software/platform and methodology of interdisciplinary design coordination</a:t>
            </a:r>
          </a:p>
          <a:p>
            <a:pPr marL="171446" indent="-171446">
              <a:buFont typeface="+mj-lt"/>
              <a:buAutoNum type="arabicPeriod"/>
            </a:pPr>
            <a:r>
              <a:rPr lang="en-US" sz="1100" dirty="0" smtClean="0"/>
              <a:t>Illustrations of project </a:t>
            </a:r>
            <a:r>
              <a:rPr lang="en-US" sz="1100" dirty="0"/>
              <a:t>collaboration </a:t>
            </a:r>
            <a:r>
              <a:rPr lang="en-US" sz="1100" dirty="0" smtClean="0"/>
              <a:t>in </a:t>
            </a:r>
            <a:r>
              <a:rPr lang="en-US" sz="1100" dirty="0"/>
              <a:t>the CDE </a:t>
            </a:r>
            <a:r>
              <a:rPr lang="en-US" sz="1100" dirty="0" smtClean="0"/>
              <a:t>used</a:t>
            </a:r>
          </a:p>
          <a:p>
            <a:pPr marL="171446" indent="-171446">
              <a:buFont typeface="+mj-lt"/>
              <a:buAutoNum type="arabicPeriod"/>
            </a:pPr>
            <a:r>
              <a:rPr lang="en-US" sz="1100" dirty="0" smtClean="0"/>
              <a:t>Illustrations of the </a:t>
            </a:r>
            <a:r>
              <a:rPr lang="en-US" sz="1100" dirty="0"/>
              <a:t>use </a:t>
            </a:r>
            <a:r>
              <a:rPr lang="en-US" sz="1100" dirty="0" smtClean="0"/>
              <a:t>of CIC </a:t>
            </a:r>
            <a:r>
              <a:rPr lang="en-US" sz="1100" dirty="0"/>
              <a:t>Carbon Assessment Tool (CAT) for evaluating embodied carbon </a:t>
            </a:r>
            <a:r>
              <a:rPr lang="en-US" sz="1100" dirty="0" smtClean="0"/>
              <a:t>&amp; design </a:t>
            </a:r>
            <a:r>
              <a:rPr lang="en-US" sz="1100" dirty="0" err="1"/>
              <a:t>optimisation</a:t>
            </a:r>
            <a:r>
              <a:rPr lang="en-US" sz="1100" dirty="0"/>
              <a:t> on (</a:t>
            </a:r>
            <a:r>
              <a:rPr lang="en-US" sz="1100" dirty="0" err="1"/>
              <a:t>i</a:t>
            </a:r>
            <a:r>
              <a:rPr lang="en-US" sz="1100" dirty="0"/>
              <a:t>) concrete, (ii) structure steel and (iii) reinforcement bar, if any, of the project</a:t>
            </a:r>
            <a:endParaRPr lang="en-US" sz="1100" dirty="0" smtClean="0"/>
          </a:p>
          <a:p>
            <a:pPr marL="171446" indent="-171446">
              <a:buFont typeface="+mj-lt"/>
              <a:buAutoNum type="arabicPeriod"/>
            </a:pPr>
            <a:r>
              <a:rPr lang="en-HK" sz="1100" dirty="0" smtClean="0"/>
              <a:t>Diagrammatic illustration of the </a:t>
            </a:r>
            <a:r>
              <a:rPr lang="en-HK" sz="1100" dirty="0"/>
              <a:t>workflow and interconnections </a:t>
            </a:r>
            <a:r>
              <a:rPr lang="en-HK" sz="1100" dirty="0" smtClean="0"/>
              <a:t>of BIM models &amp; data transfer (with file formats) among the BIM</a:t>
            </a:r>
            <a:r>
              <a:rPr lang="en-HK" sz="1100" dirty="0"/>
              <a:t>, </a:t>
            </a:r>
            <a:r>
              <a:rPr lang="en-HK" sz="1100" dirty="0" smtClean="0"/>
              <a:t>GIS, CIC CAT, and sustainable </a:t>
            </a:r>
            <a:r>
              <a:rPr lang="en-HK" sz="1100" dirty="0"/>
              <a:t>design analysis </a:t>
            </a:r>
            <a:r>
              <a:rPr lang="en-HK" sz="1100" dirty="0" smtClean="0"/>
              <a:t>tools used</a:t>
            </a:r>
          </a:p>
          <a:p>
            <a:pPr marL="171446" indent="-171446">
              <a:buFont typeface="+mj-lt"/>
              <a:buAutoNum type="arabicPeriod"/>
            </a:pPr>
            <a:endParaRPr lang="en-US" sz="1100" dirty="0" smtClean="0"/>
          </a:p>
          <a:p>
            <a:r>
              <a:rPr lang="en-US" sz="1100" b="1" dirty="0" smtClean="0"/>
              <a:t>Creativity, Innovation &amp; Technologies, Originality - 3 slides to cover following sections</a:t>
            </a:r>
          </a:p>
          <a:p>
            <a:pPr marL="171446" indent="-171446">
              <a:buFont typeface="+mj-lt"/>
              <a:buAutoNum type="arabicPeriod"/>
            </a:pPr>
            <a:r>
              <a:rPr lang="en-US" sz="1100" dirty="0" smtClean="0"/>
              <a:t>Design creativity, innovation &amp; technologies applied</a:t>
            </a:r>
          </a:p>
          <a:p>
            <a:pPr marL="171446" indent="-171446">
              <a:buFont typeface="+mj-lt"/>
              <a:buAutoNum type="arabicPeriod"/>
            </a:pPr>
            <a:r>
              <a:rPr lang="en-US" sz="1100" dirty="0" smtClean="0"/>
              <a:t>Engineering creativity, innovation &amp; technologies applied</a:t>
            </a:r>
          </a:p>
          <a:p>
            <a:pPr marL="171446" indent="-171446">
              <a:buFont typeface="+mj-lt"/>
              <a:buAutoNum type="arabicPeriod"/>
            </a:pPr>
            <a:r>
              <a:rPr lang="en-US" sz="1100" dirty="0" smtClean="0"/>
              <a:t>Construction creativity, innovation &amp; technologies applied</a:t>
            </a:r>
          </a:p>
          <a:p>
            <a:pPr marL="257168" indent="-257168">
              <a:buFont typeface="Arial" panose="020B0604020202020204" pitchFamily="34" charset="0"/>
              <a:buChar char="•"/>
            </a:pPr>
            <a:endParaRPr lang="en-HK" sz="1100" b="1" dirty="0" smtClean="0"/>
          </a:p>
          <a:p>
            <a:r>
              <a:rPr lang="en-US" sz="1100" b="1" dirty="0" smtClean="0"/>
              <a:t>Closing - 1 slide</a:t>
            </a:r>
          </a:p>
          <a:p>
            <a:pPr marL="171446" indent="-171446">
              <a:buFont typeface="+mj-lt"/>
              <a:buAutoNum type="arabicPeriod"/>
            </a:pPr>
            <a:r>
              <a:rPr lang="en-US" sz="1100" dirty="0" smtClean="0"/>
              <a:t>Learning outcome and </a:t>
            </a:r>
            <a:r>
              <a:rPr lang="en-HK" sz="1100" dirty="0" smtClean="0"/>
              <a:t>acknowledgements</a:t>
            </a:r>
            <a:endParaRPr lang="en-US" sz="1100" dirty="0" smtClean="0"/>
          </a:p>
          <a:p>
            <a:endParaRPr lang="en-HK" sz="1100" dirty="0"/>
          </a:p>
          <a:p>
            <a:r>
              <a:rPr lang="en-HK" sz="1100" b="1" dirty="0" smtClean="0"/>
              <a:t>Note:</a:t>
            </a:r>
          </a:p>
          <a:p>
            <a:r>
              <a:rPr lang="en-HK" sz="1100" dirty="0" smtClean="0"/>
              <a:t>a) Project documentations such as representative 3D &amp; 2D views from BIM models shall be included for design illustration.</a:t>
            </a:r>
            <a:endParaRPr lang="en-HK" sz="1100" dirty="0"/>
          </a:p>
        </p:txBody>
      </p:sp>
      <p:sp>
        <p:nvSpPr>
          <p:cNvPr id="4" name="文字方塊 5"/>
          <p:cNvSpPr txBox="1"/>
          <p:nvPr/>
        </p:nvSpPr>
        <p:spPr>
          <a:xfrm>
            <a:off x="1311443" y="-48128"/>
            <a:ext cx="107802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K" b="1" dirty="0">
                <a:solidFill>
                  <a:schemeClr val="bg1"/>
                </a:solidFill>
              </a:rPr>
              <a:t>CIC BIM Competition </a:t>
            </a:r>
            <a:r>
              <a:rPr lang="en-US" altLang="zh-HK" b="1" dirty="0" smtClean="0">
                <a:solidFill>
                  <a:schemeClr val="bg1"/>
                </a:solidFill>
              </a:rPr>
              <a:t>2023 </a:t>
            </a:r>
            <a:r>
              <a:rPr lang="en-US" altLang="zh-HK" b="1" dirty="0">
                <a:solidFill>
                  <a:schemeClr val="bg1"/>
                </a:solidFill>
              </a:rPr>
              <a:t>- Content Guide</a:t>
            </a:r>
            <a:endParaRPr lang="en-SG" altLang="zh-HK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5503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IM Competition 2021_OC meeting PPT_v3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BIM Competition 2021_OC meeting PPT_v3</Template>
  <TotalTime>6499</TotalTime>
  <Words>452</Words>
  <Application>Microsoft Office PowerPoint</Application>
  <PresentationFormat>Widescreen</PresentationFormat>
  <Paragraphs>37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新細明體</vt:lpstr>
      <vt:lpstr>Arial</vt:lpstr>
      <vt:lpstr>Arial Narrow</vt:lpstr>
      <vt:lpstr>Calibri</vt:lpstr>
      <vt:lpstr>Calibri Light</vt:lpstr>
      <vt:lpstr>BIM Competition 2021_OC meeting PPT_v3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Updates from CIC</dc:title>
  <dc:creator>ronng@cic.hk</dc:creator>
  <cp:lastModifiedBy>CD - Shirley Lam</cp:lastModifiedBy>
  <cp:revision>436</cp:revision>
  <cp:lastPrinted>2019-01-25T00:54:43Z</cp:lastPrinted>
  <dcterms:created xsi:type="dcterms:W3CDTF">2017-09-17T15:25:13Z</dcterms:created>
  <dcterms:modified xsi:type="dcterms:W3CDTF">2022-12-02T06:24:23Z</dcterms:modified>
</cp:coreProperties>
</file>