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928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ingYing" initials="Y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6" autoAdjust="0"/>
    <p:restoredTop sz="95556" autoAdjust="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8DB29-903D-4755-9980-AAD019DFE430}" type="datetimeFigureOut">
              <a:rPr lang="zh-TW" altLang="en-US" smtClean="0"/>
              <a:pPr/>
              <a:t>2022/12/2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736ED-4621-47FB-B3E6-0409CBF2D93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9"/>
          <p:cNvSpPr/>
          <p:nvPr/>
        </p:nvSpPr>
        <p:spPr>
          <a:xfrm>
            <a:off x="660401" y="0"/>
            <a:ext cx="7079342" cy="5689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sp>
        <p:nvSpPr>
          <p:cNvPr id="15" name="矩形 10"/>
          <p:cNvSpPr/>
          <p:nvPr/>
        </p:nvSpPr>
        <p:spPr>
          <a:xfrm>
            <a:off x="660401" y="2275933"/>
            <a:ext cx="7079342" cy="3413668"/>
          </a:xfrm>
          <a:prstGeom prst="rect">
            <a:avLst/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pic>
        <p:nvPicPr>
          <p:cNvPr id="16" name="圖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5572" y="613480"/>
            <a:ext cx="5291602" cy="10733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401" y="2275933"/>
            <a:ext cx="7079342" cy="205543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US" sz="6000" b="1" dirty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0402" y="4331368"/>
            <a:ext cx="7079342" cy="1358233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lang="en-US" dirty="0">
                <a:solidFill>
                  <a:schemeClr val="bg1"/>
                </a:solidFill>
                <a:ea typeface="新細明體" panose="02020500000000000000" pitchFamily="18" charset="-120"/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ts val="2000"/>
              </a:lnSpc>
              <a:buNone/>
            </a:pPr>
            <a:r>
              <a:rPr lang="zh-TW" altLang="en-US" dirty="0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49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6"/>
          <p:cNvSpPr/>
          <p:nvPr/>
        </p:nvSpPr>
        <p:spPr>
          <a:xfrm>
            <a:off x="1296014" y="0"/>
            <a:ext cx="10895986" cy="294999"/>
          </a:xfrm>
          <a:prstGeom prst="rect">
            <a:avLst/>
          </a:prstGeom>
          <a:solidFill>
            <a:srgbClr val="85B7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85B73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947" y="366631"/>
            <a:ext cx="10204853" cy="733002"/>
          </a:xfrm>
        </p:spPr>
        <p:txBody>
          <a:bodyPr/>
          <a:lstStyle>
            <a:lvl1pPr>
              <a:defRPr lang="en-US" sz="3600" b="1" dirty="0">
                <a:solidFill>
                  <a:srgbClr val="85B73D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948" y="1277514"/>
            <a:ext cx="10204852" cy="4899449"/>
          </a:xfrm>
        </p:spPr>
        <p:txBody>
          <a:bodyPr/>
          <a:lstStyle>
            <a:lvl1pPr>
              <a:defRPr lang="en-US" sz="2400" b="1" smtClean="0">
                <a:solidFill>
                  <a:srgbClr val="85B73D"/>
                </a:solidFill>
                <a:cs typeface="Arial" panose="020B06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ts val="2700"/>
              </a:lnSpc>
            </a:pPr>
            <a:r>
              <a:rPr lang="zh-TW" altLang="en-US" smtClean="0"/>
              <a:t>編輯母片文字樣式</a:t>
            </a:r>
          </a:p>
          <a:p>
            <a:pPr lvl="1">
              <a:lnSpc>
                <a:spcPts val="2700"/>
              </a:lnSpc>
            </a:pPr>
            <a:r>
              <a:rPr lang="zh-TW" altLang="en-US" smtClean="0"/>
              <a:t>第二層</a:t>
            </a:r>
          </a:p>
          <a:p>
            <a:pPr lvl="2">
              <a:lnSpc>
                <a:spcPts val="2700"/>
              </a:lnSpc>
            </a:pPr>
            <a:r>
              <a:rPr lang="zh-TW" altLang="en-US" smtClean="0"/>
              <a:t>第三層</a:t>
            </a:r>
          </a:p>
          <a:p>
            <a:pPr lvl="3">
              <a:lnSpc>
                <a:spcPts val="2700"/>
              </a:lnSpc>
            </a:pPr>
            <a:r>
              <a:rPr lang="zh-TW" altLang="en-US" smtClean="0"/>
              <a:t>第四層</a:t>
            </a:r>
          </a:p>
          <a:p>
            <a:pPr lvl="4">
              <a:lnSpc>
                <a:spcPts val="2700"/>
              </a:lnSpc>
            </a:pPr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2719" y="6464901"/>
            <a:ext cx="529281" cy="365125"/>
          </a:xfr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231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8"/>
          <p:cNvSpPr/>
          <p:nvPr/>
        </p:nvSpPr>
        <p:spPr>
          <a:xfrm>
            <a:off x="1888" y="1517719"/>
            <a:ext cx="12192000" cy="538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pic>
        <p:nvPicPr>
          <p:cNvPr id="14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36727"/>
            <a:ext cx="2838427" cy="575746"/>
          </a:xfrm>
          <a:prstGeom prst="rect">
            <a:avLst/>
          </a:prstGeom>
        </p:spPr>
      </p:pic>
      <p:sp>
        <p:nvSpPr>
          <p:cNvPr id="15" name="矩形 19"/>
          <p:cNvSpPr/>
          <p:nvPr/>
        </p:nvSpPr>
        <p:spPr>
          <a:xfrm>
            <a:off x="1296014" y="1325701"/>
            <a:ext cx="10895986" cy="294999"/>
          </a:xfrm>
          <a:prstGeom prst="rect">
            <a:avLst/>
          </a:prstGeom>
          <a:solidFill>
            <a:srgbClr val="85B7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1709739"/>
            <a:ext cx="7385050" cy="2743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US" sz="4800" b="1" dirty="0"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2400" y="4674498"/>
            <a:ext cx="7391400" cy="15001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lang="en-US" dirty="0" smtClean="0"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ts val="2000"/>
              </a:lnSpc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58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43858"/>
            <a:ext cx="428138" cy="5855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947" y="366631"/>
            <a:ext cx="10204853" cy="733002"/>
          </a:xfrm>
        </p:spPr>
        <p:txBody>
          <a:bodyPr>
            <a:normAutofit/>
          </a:bodyPr>
          <a:lstStyle>
            <a:lvl1pPr>
              <a:defRPr lang="en-US" sz="3600" b="1" kern="1200" dirty="0">
                <a:solidFill>
                  <a:srgbClr val="338CBA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948" y="1277514"/>
            <a:ext cx="10204852" cy="4899449"/>
          </a:xfrm>
        </p:spPr>
        <p:txBody>
          <a:bodyPr/>
          <a:lstStyle>
            <a:lvl1pPr>
              <a:defRPr lang="en-US" sz="2400" b="1" kern="1200" dirty="0" smtClean="0">
                <a:solidFill>
                  <a:srgbClr val="338CBA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ts val="2700"/>
              </a:lnSpc>
            </a:pPr>
            <a:r>
              <a:rPr lang="zh-TW" altLang="en-US" smtClean="0"/>
              <a:t>編輯母片文字樣式</a:t>
            </a:r>
          </a:p>
          <a:p>
            <a:pPr lvl="1">
              <a:lnSpc>
                <a:spcPts val="2700"/>
              </a:lnSpc>
            </a:pPr>
            <a:r>
              <a:rPr lang="zh-TW" altLang="en-US" smtClean="0"/>
              <a:t>第二層</a:t>
            </a:r>
          </a:p>
          <a:p>
            <a:pPr lvl="2">
              <a:lnSpc>
                <a:spcPts val="2700"/>
              </a:lnSpc>
            </a:pPr>
            <a:r>
              <a:rPr lang="zh-TW" altLang="en-US" smtClean="0"/>
              <a:t>第三層</a:t>
            </a:r>
          </a:p>
          <a:p>
            <a:pPr lvl="3">
              <a:lnSpc>
                <a:spcPts val="2700"/>
              </a:lnSpc>
            </a:pPr>
            <a:r>
              <a:rPr lang="zh-TW" altLang="en-US" smtClean="0"/>
              <a:t>第四層</a:t>
            </a:r>
          </a:p>
          <a:p>
            <a:pPr lvl="4">
              <a:lnSpc>
                <a:spcPts val="2700"/>
              </a:lnSpc>
            </a:pPr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2719" y="6464901"/>
            <a:ext cx="529281" cy="365125"/>
          </a:xfr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矩形 4"/>
          <p:cNvSpPr/>
          <p:nvPr/>
        </p:nvSpPr>
        <p:spPr>
          <a:xfrm>
            <a:off x="1296014" y="-18062"/>
            <a:ext cx="10895986" cy="294999"/>
          </a:xfrm>
          <a:prstGeom prst="rect">
            <a:avLst/>
          </a:prstGeom>
          <a:solidFill>
            <a:srgbClr val="338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338C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306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8"/>
          <p:cNvSpPr/>
          <p:nvPr/>
        </p:nvSpPr>
        <p:spPr>
          <a:xfrm>
            <a:off x="1888" y="1517719"/>
            <a:ext cx="12192000" cy="538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pic>
        <p:nvPicPr>
          <p:cNvPr id="14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36727"/>
            <a:ext cx="2838427" cy="575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1709739"/>
            <a:ext cx="7385050" cy="2743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US" sz="4800" b="1" dirty="0"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2400" y="4674498"/>
            <a:ext cx="7391400" cy="15001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lang="en-US" dirty="0" smtClean="0"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ts val="2000"/>
              </a:lnSpc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矩形 10"/>
          <p:cNvSpPr/>
          <p:nvPr/>
        </p:nvSpPr>
        <p:spPr>
          <a:xfrm>
            <a:off x="1296014" y="1325701"/>
            <a:ext cx="10895986" cy="294999"/>
          </a:xfrm>
          <a:prstGeom prst="rect">
            <a:avLst/>
          </a:prstGeom>
          <a:solidFill>
            <a:srgbClr val="338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754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43858"/>
            <a:ext cx="428138" cy="5855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947" y="366631"/>
            <a:ext cx="10204853" cy="733002"/>
          </a:xfrm>
        </p:spPr>
        <p:txBody>
          <a:bodyPr>
            <a:normAutofit/>
          </a:bodyPr>
          <a:lstStyle>
            <a:lvl1pPr>
              <a:defRPr lang="en-US" sz="3600" b="1" kern="1200" dirty="0">
                <a:solidFill>
                  <a:srgbClr val="ED7D3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948" y="1277514"/>
            <a:ext cx="10204852" cy="4899449"/>
          </a:xfrm>
        </p:spPr>
        <p:txBody>
          <a:bodyPr/>
          <a:lstStyle>
            <a:lvl1pPr>
              <a:defRPr lang="en-US" sz="2400" b="1" kern="1200" dirty="0" smtClean="0">
                <a:solidFill>
                  <a:srgbClr val="ED7D3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ts val="2700"/>
              </a:lnSpc>
            </a:pPr>
            <a:r>
              <a:rPr lang="zh-TW" altLang="en-US" smtClean="0"/>
              <a:t>編輯母片文字樣式</a:t>
            </a:r>
          </a:p>
          <a:p>
            <a:pPr lvl="1">
              <a:lnSpc>
                <a:spcPts val="2700"/>
              </a:lnSpc>
            </a:pPr>
            <a:r>
              <a:rPr lang="zh-TW" altLang="en-US" smtClean="0"/>
              <a:t>第二層</a:t>
            </a:r>
          </a:p>
          <a:p>
            <a:pPr lvl="2">
              <a:lnSpc>
                <a:spcPts val="2700"/>
              </a:lnSpc>
            </a:pPr>
            <a:r>
              <a:rPr lang="zh-TW" altLang="en-US" smtClean="0"/>
              <a:t>第三層</a:t>
            </a:r>
          </a:p>
          <a:p>
            <a:pPr lvl="3">
              <a:lnSpc>
                <a:spcPts val="2700"/>
              </a:lnSpc>
            </a:pPr>
            <a:r>
              <a:rPr lang="zh-TW" altLang="en-US" smtClean="0"/>
              <a:t>第四層</a:t>
            </a:r>
          </a:p>
          <a:p>
            <a:pPr lvl="4">
              <a:lnSpc>
                <a:spcPts val="2700"/>
              </a:lnSpc>
            </a:pPr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2719" y="6464901"/>
            <a:ext cx="529281" cy="365125"/>
          </a:xfr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4"/>
          <p:cNvSpPr/>
          <p:nvPr/>
        </p:nvSpPr>
        <p:spPr>
          <a:xfrm>
            <a:off x="1296014" y="0"/>
            <a:ext cx="10895986" cy="294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ED7D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07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8"/>
          <p:cNvSpPr/>
          <p:nvPr/>
        </p:nvSpPr>
        <p:spPr>
          <a:xfrm>
            <a:off x="1888" y="1517719"/>
            <a:ext cx="12192000" cy="538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pic>
        <p:nvPicPr>
          <p:cNvPr id="14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36727"/>
            <a:ext cx="2838427" cy="575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1709739"/>
            <a:ext cx="7385050" cy="2743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US" sz="4800" b="1" dirty="0"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2400" y="4674498"/>
            <a:ext cx="7391400" cy="15001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lang="en-US" dirty="0" smtClean="0"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ts val="2000"/>
              </a:lnSpc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96014" y="1325701"/>
            <a:ext cx="10895986" cy="294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171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66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29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125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896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5958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39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40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207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38005" y="6476399"/>
            <a:ext cx="5539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86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1302733" y="12835"/>
            <a:ext cx="10889267" cy="369332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r>
              <a:rPr lang="en-US" altLang="zh-HK" b="1" dirty="0">
                <a:solidFill>
                  <a:schemeClr val="bg1"/>
                </a:solidFill>
              </a:rPr>
              <a:t>CIC BIM Competition </a:t>
            </a:r>
            <a:r>
              <a:rPr lang="en-US" altLang="zh-HK" b="1" dirty="0" smtClean="0">
                <a:solidFill>
                  <a:schemeClr val="bg1"/>
                </a:solidFill>
              </a:rPr>
              <a:t>2023 </a:t>
            </a:r>
            <a:r>
              <a:rPr lang="en-US" altLang="zh-HK" b="1" dirty="0">
                <a:solidFill>
                  <a:schemeClr val="bg1"/>
                </a:solidFill>
              </a:rPr>
              <a:t>- Content Guide</a:t>
            </a:r>
            <a:endParaRPr lang="en-SG" altLang="zh-HK" b="1" dirty="0">
              <a:solidFill>
                <a:schemeClr val="bg1"/>
              </a:solidFill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295555" y="402000"/>
            <a:ext cx="11600889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100" b="1" dirty="0" smtClean="0"/>
              <a:t>Executive Summary</a:t>
            </a:r>
            <a:r>
              <a:rPr lang="en-US" sz="1100" b="1" dirty="0" smtClean="0"/>
              <a:t> - 1 slide to cover following sections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Brief introduction and objectives of participating the Competition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Roles and responsibilities of each member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Overview of the complete package of submission</a:t>
            </a:r>
          </a:p>
          <a:p>
            <a:endParaRPr lang="en-HK" sz="1100" dirty="0" smtClean="0"/>
          </a:p>
          <a:p>
            <a:r>
              <a:rPr lang="en-HK" sz="1100" b="1" dirty="0" smtClean="0"/>
              <a:t>Use of Information and Compliance of Client’s Requirements - </a:t>
            </a:r>
            <a:r>
              <a:rPr lang="en-US" sz="1100" b="1" dirty="0" smtClean="0"/>
              <a:t>6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Demonstration on understanding of the objective of the Competition</a:t>
            </a:r>
            <a:endParaRPr lang="en-US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Identification of key issues and constraints of the project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design concept, approach to site/building design and background research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Illustrations of </a:t>
            </a:r>
            <a:r>
              <a:rPr lang="en-US" sz="1100" dirty="0" smtClean="0"/>
              <a:t>the </a:t>
            </a:r>
            <a:r>
              <a:rPr lang="en-HK" sz="1100" dirty="0" smtClean="0"/>
              <a:t>passive </a:t>
            </a:r>
            <a:r>
              <a:rPr lang="en-US" sz="1100" dirty="0" smtClean="0"/>
              <a:t>sustainable</a:t>
            </a:r>
            <a:r>
              <a:rPr lang="en-HK" sz="1100" dirty="0" smtClean="0"/>
              <a:t> design being adopted and relevant justification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Illustrations of </a:t>
            </a:r>
            <a:r>
              <a:rPr lang="en-HK" sz="1100" dirty="0" smtClean="0"/>
              <a:t>the overall approach of the production and delivery of the project, including the development of the Pre-Appointment BIM Execution Plan (BEP)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Prove of compliance of spatial requirements (SOA) with justification using automatic area calculations in the BIM authoring software adopted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r>
              <a:rPr lang="en-US" sz="1100" b="1" dirty="0" smtClean="0"/>
              <a:t>Computational Design, Engineering, Analysis and </a:t>
            </a:r>
            <a:r>
              <a:rPr lang="en-US" sz="1100" b="1" dirty="0" err="1" smtClean="0"/>
              <a:t>Optimisation</a:t>
            </a:r>
            <a:r>
              <a:rPr lang="en-US" sz="1100" b="1" dirty="0" smtClean="0"/>
              <a:t>, as </a:t>
            </a:r>
            <a:r>
              <a:rPr lang="en-US" sz="1100" b="1" dirty="0"/>
              <a:t>well as </a:t>
            </a:r>
            <a:r>
              <a:rPr lang="en-US" sz="1100" b="1" dirty="0" smtClean="0"/>
              <a:t>Design Coordination and </a:t>
            </a:r>
            <a:r>
              <a:rPr lang="en-US" sz="1100" b="1" dirty="0"/>
              <a:t>Project </a:t>
            </a:r>
            <a:r>
              <a:rPr lang="en-US" sz="1100" b="1" dirty="0" smtClean="0"/>
              <a:t>Collaboration - 9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design strategy and how is it developed using BIM (Architectural) 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design strategy and how is it developed using BIM (Structural)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</a:t>
            </a:r>
            <a:r>
              <a:rPr lang="en-US" sz="1100" dirty="0"/>
              <a:t>of </a:t>
            </a:r>
            <a:r>
              <a:rPr lang="en-US" sz="1100" dirty="0" smtClean="0"/>
              <a:t>the design strategy </a:t>
            </a:r>
            <a:r>
              <a:rPr lang="en-US" sz="1100" dirty="0"/>
              <a:t>and </a:t>
            </a:r>
            <a:r>
              <a:rPr lang="en-US" sz="1100" dirty="0" smtClean="0"/>
              <a:t>how is it developed using BIM (Building Services)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Illustrations of the </a:t>
            </a:r>
            <a:r>
              <a:rPr lang="en-US" sz="1100" dirty="0" smtClean="0"/>
              <a:t>approach, </a:t>
            </a:r>
            <a:r>
              <a:rPr lang="en-US" sz="1100" dirty="0"/>
              <a:t>workflow </a:t>
            </a:r>
            <a:r>
              <a:rPr lang="en-US" sz="1100" dirty="0" smtClean="0"/>
              <a:t>and iteration process of design analysis 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(Architectural)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approach, </a:t>
            </a:r>
            <a:r>
              <a:rPr lang="en-US" sz="1100" dirty="0"/>
              <a:t>workflow and iteration process of </a:t>
            </a:r>
            <a:r>
              <a:rPr lang="en-US" sz="1100" dirty="0" smtClean="0"/>
              <a:t>engineering analysis 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(Structural)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Illustrations of the </a:t>
            </a:r>
            <a:r>
              <a:rPr lang="en-US" sz="1100" dirty="0" smtClean="0"/>
              <a:t>approach, </a:t>
            </a:r>
            <a:r>
              <a:rPr lang="en-US" sz="1100" dirty="0"/>
              <a:t>workflow and iteration process of </a:t>
            </a:r>
            <a:r>
              <a:rPr lang="en-US" sz="1100" dirty="0" smtClean="0"/>
              <a:t>engineering analysis 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(Building Services)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Construction analysis in 4D, i</a:t>
            </a:r>
            <a:r>
              <a:rPr lang="en-US" sz="1100" dirty="0"/>
              <a:t>ncluding </a:t>
            </a:r>
            <a:r>
              <a:rPr lang="en-US" sz="1100" dirty="0" smtClean="0"/>
              <a:t>to show the buildability/constructability and logistics planning </a:t>
            </a:r>
            <a:r>
              <a:rPr lang="en-US" sz="1100" dirty="0"/>
              <a:t>with use </a:t>
            </a:r>
            <a:r>
              <a:rPr lang="en-US" sz="1100" dirty="0" smtClean="0"/>
              <a:t>of MiC, </a:t>
            </a:r>
            <a:r>
              <a:rPr lang="en-US" sz="1100" dirty="0" err="1" smtClean="0"/>
              <a:t>MiMEP</a:t>
            </a:r>
            <a:r>
              <a:rPr lang="en-US" sz="1100" dirty="0"/>
              <a:t> and </a:t>
            </a:r>
            <a:r>
              <a:rPr lang="en-US" sz="1100" dirty="0" err="1"/>
              <a:t>DfMA</a:t>
            </a:r>
            <a:r>
              <a:rPr lang="en-US" sz="1100" dirty="0"/>
              <a:t>, and </a:t>
            </a:r>
            <a:r>
              <a:rPr lang="en-US" sz="1100" dirty="0" smtClean="0"/>
              <a:t>the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approach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use of BIM software/platform and methodology of interdisciplinary design coordination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project </a:t>
            </a:r>
            <a:r>
              <a:rPr lang="en-US" sz="1100" dirty="0"/>
              <a:t>collaboration </a:t>
            </a:r>
            <a:r>
              <a:rPr lang="en-US" sz="1100" dirty="0" smtClean="0"/>
              <a:t>in </a:t>
            </a:r>
            <a:r>
              <a:rPr lang="en-US" sz="1100" dirty="0"/>
              <a:t>the CDE </a:t>
            </a:r>
            <a:r>
              <a:rPr lang="en-US" sz="1100" dirty="0" smtClean="0"/>
              <a:t>used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</a:t>
            </a:r>
            <a:r>
              <a:rPr lang="en-US" sz="1100" dirty="0"/>
              <a:t>use </a:t>
            </a:r>
            <a:r>
              <a:rPr lang="en-US" sz="1100" dirty="0" smtClean="0"/>
              <a:t>of CIC </a:t>
            </a:r>
            <a:r>
              <a:rPr lang="en-US" sz="1100" dirty="0"/>
              <a:t>Carbon Assessment Tool (CAT) for evaluating embodied carbon </a:t>
            </a:r>
            <a:r>
              <a:rPr lang="en-US" sz="1100" dirty="0" smtClean="0"/>
              <a:t>&amp; design </a:t>
            </a:r>
            <a:r>
              <a:rPr lang="en-US" sz="1100" dirty="0" err="1"/>
              <a:t>optimisation</a:t>
            </a:r>
            <a:r>
              <a:rPr lang="en-US" sz="1100" dirty="0"/>
              <a:t> on (</a:t>
            </a:r>
            <a:r>
              <a:rPr lang="en-US" sz="1100" dirty="0" err="1"/>
              <a:t>i</a:t>
            </a:r>
            <a:r>
              <a:rPr lang="en-US" sz="1100" dirty="0"/>
              <a:t>) concrete, (ii) structure steel and (iii) reinforcement bar, if any, of the project</a:t>
            </a:r>
            <a:endParaRPr lang="en-US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Diagrammatic illustration of the </a:t>
            </a:r>
            <a:r>
              <a:rPr lang="en-HK" sz="1100" dirty="0"/>
              <a:t>workflow and interconnections </a:t>
            </a:r>
            <a:r>
              <a:rPr lang="en-HK" sz="1100" dirty="0" smtClean="0"/>
              <a:t>of BIM models &amp; data transfer (with file formats) among the BIM</a:t>
            </a:r>
            <a:r>
              <a:rPr lang="en-HK" sz="1100" dirty="0"/>
              <a:t>, </a:t>
            </a:r>
            <a:r>
              <a:rPr lang="en-HK" sz="1100" dirty="0" smtClean="0"/>
              <a:t>GIS, CIC CAT, and sustainable </a:t>
            </a:r>
            <a:r>
              <a:rPr lang="en-HK" sz="1100" dirty="0"/>
              <a:t>design analysis </a:t>
            </a:r>
            <a:r>
              <a:rPr lang="en-HK" sz="1100" dirty="0" smtClean="0"/>
              <a:t>tools used</a:t>
            </a:r>
          </a:p>
          <a:p>
            <a:pPr marL="171446" indent="-171446">
              <a:buFont typeface="+mj-lt"/>
              <a:buAutoNum type="arabicPeriod"/>
            </a:pPr>
            <a:endParaRPr lang="en-US" sz="1100" dirty="0" smtClean="0"/>
          </a:p>
          <a:p>
            <a:r>
              <a:rPr lang="en-US" sz="1100" b="1" dirty="0" smtClean="0"/>
              <a:t>Creativity, Innovation &amp; Technologies, Originality - 3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Design creativity, innovation &amp; technologies applied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Engineering creativity, innovation &amp; technologies applied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Construction creativity, innovation &amp; technologies applied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endParaRPr lang="en-HK" sz="1100" b="1" dirty="0" smtClean="0"/>
          </a:p>
          <a:p>
            <a:r>
              <a:rPr lang="en-US" sz="1100" b="1" dirty="0" smtClean="0"/>
              <a:t>Closing - 1 slide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Learning outcome and </a:t>
            </a:r>
            <a:r>
              <a:rPr lang="en-HK" sz="1100" dirty="0" smtClean="0"/>
              <a:t>acknowledgements</a:t>
            </a:r>
            <a:endParaRPr lang="en-US" sz="1100" dirty="0" smtClean="0"/>
          </a:p>
          <a:p>
            <a:endParaRPr lang="en-HK" sz="1100" dirty="0"/>
          </a:p>
          <a:p>
            <a:r>
              <a:rPr lang="en-HK" sz="1100" b="1" dirty="0" smtClean="0"/>
              <a:t>Note:</a:t>
            </a:r>
          </a:p>
          <a:p>
            <a:r>
              <a:rPr lang="en-HK" sz="1100" dirty="0" smtClean="0"/>
              <a:t>a) Project documentations such as representative 3D &amp; 2D views from BIM models shall be included for design illustration.</a:t>
            </a:r>
            <a:endParaRPr lang="en-HK" sz="1100" dirty="0"/>
          </a:p>
        </p:txBody>
      </p:sp>
    </p:spTree>
    <p:extLst>
      <p:ext uri="{BB962C8B-B14F-4D97-AF65-F5344CB8AC3E}">
        <p14:creationId xmlns:p14="http://schemas.microsoft.com/office/powerpoint/2010/main" val="167550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M Competition 2021_OC meeting PPT_v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BIM Competition 2021_OC meeting PPT_v3</Template>
  <TotalTime>6498</TotalTime>
  <Words>452</Words>
  <Application>Microsoft Office PowerPoint</Application>
  <PresentationFormat>Widescreen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MS PGothic</vt:lpstr>
      <vt:lpstr>新細明體</vt:lpstr>
      <vt:lpstr>Arial</vt:lpstr>
      <vt:lpstr>Arial Narrow</vt:lpstr>
      <vt:lpstr>Calibri</vt:lpstr>
      <vt:lpstr>Calibri Light</vt:lpstr>
      <vt:lpstr>BIM Competition 2021_OC meeting PPT_v3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Updates from CIC</dc:title>
  <dc:creator>ronng@cic.hk</dc:creator>
  <cp:lastModifiedBy>CD - Andy Leung</cp:lastModifiedBy>
  <cp:revision>435</cp:revision>
  <cp:lastPrinted>2019-01-25T00:54:43Z</cp:lastPrinted>
  <dcterms:created xsi:type="dcterms:W3CDTF">2017-09-17T15:25:13Z</dcterms:created>
  <dcterms:modified xsi:type="dcterms:W3CDTF">2022-12-02T05:45:03Z</dcterms:modified>
</cp:coreProperties>
</file>