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8" r:id="rId3"/>
    <p:sldId id="259" r:id="rId4"/>
    <p:sldId id="260" r:id="rId5"/>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18" autoAdjust="0"/>
    <p:restoredTop sz="88023" autoAdjust="0"/>
  </p:normalViewPr>
  <p:slideViewPr>
    <p:cSldViewPr snapToGrid="0" snapToObjects="1">
      <p:cViewPr varScale="1">
        <p:scale>
          <a:sx n="23" d="100"/>
          <a:sy n="23" d="100"/>
        </p:scale>
        <p:origin x="3624" y="84"/>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E4222-FB41-4E9E-A435-170C5C2C89EF}" type="datetimeFigureOut">
              <a:rPr lang="en-SG" smtClean="0"/>
              <a:pPr/>
              <a:t>30/11/2021</a:t>
            </a:fld>
            <a:endParaRPr lang="en-SG"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EFB6F-0584-47E7-AEF1-0C4F0A551421}" type="slidenum">
              <a:rPr lang="en-SG" smtClean="0"/>
              <a:pPr/>
              <a:t>‹#›</a:t>
            </a:fld>
            <a:endParaRPr lang="en-SG" dirty="0"/>
          </a:p>
        </p:txBody>
      </p:sp>
    </p:spTree>
    <p:extLst>
      <p:ext uri="{BB962C8B-B14F-4D97-AF65-F5344CB8AC3E}">
        <p14:creationId xmlns:p14="http://schemas.microsoft.com/office/powerpoint/2010/main" val="382498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1</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2</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3</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4</a:t>
            </a:fld>
            <a:endParaRPr lang="en-SG" dirty="0"/>
          </a:p>
        </p:txBody>
      </p:sp>
    </p:spTree>
    <p:extLst>
      <p:ext uri="{BB962C8B-B14F-4D97-AF65-F5344CB8AC3E}">
        <p14:creationId xmlns:p14="http://schemas.microsoft.com/office/powerpoint/2010/main" val="1218332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smtClean="0"/>
              <a:t>Click to edit Master title style</a:t>
            </a:r>
            <a:endParaRPr lang="en-SG"/>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7047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89319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smtClean="0"/>
              <a:t>Click to edit Master title style</a:t>
            </a:r>
            <a:endParaRPr lang="en-SG"/>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76546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2502554"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25188899"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01829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713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04692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686267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smtClean="0"/>
              <a:t>Click to edit Master title style</a:t>
            </a:r>
            <a:endParaRPr lang="en-SG"/>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3672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smtClean="0"/>
              <a:t>Click to edit Master title style</a:t>
            </a:r>
            <a:endParaRPr lang="en-SG"/>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SG" dirty="0"/>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80067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13393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264736" y="5355072"/>
            <a:ext cx="11254060" cy="114075602"/>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2502553" y="5355072"/>
            <a:ext cx="33405737" cy="114075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15442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C5980C8C-162E-45DE-82F0-62D634209854}" type="datetimeFigureOut">
              <a:rPr lang="en-SG" smtClean="0"/>
              <a:pPr/>
              <a:t>30/11/2021</a:t>
            </a:fld>
            <a:endParaRPr lang="en-SG" dirty="0"/>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411454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7110159" y="2092209"/>
            <a:ext cx="14286930"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F0000"/>
              </a:solidFill>
            </a:endParaRPr>
          </a:p>
        </p:txBody>
      </p:sp>
      <p:sp>
        <p:nvSpPr>
          <p:cNvPr id="73" name="TextBox 72"/>
          <p:cNvSpPr txBox="1"/>
          <p:nvPr/>
        </p:nvSpPr>
        <p:spPr>
          <a:xfrm>
            <a:off x="7261698" y="14173844"/>
            <a:ext cx="6760889"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Building Form and Spatial arrangement and delete these texts.</a:t>
            </a:r>
          </a:p>
        </p:txBody>
      </p:sp>
      <p:graphicFrame>
        <p:nvGraphicFramePr>
          <p:cNvPr id="44" name="Table 43"/>
          <p:cNvGraphicFramePr>
            <a:graphicFrameLocks noGrp="1"/>
          </p:cNvGraphicFramePr>
          <p:nvPr>
            <p:extLst>
              <p:ext uri="{D42A27DB-BD31-4B8C-83A1-F6EECF244321}">
                <p14:modId xmlns:p14="http://schemas.microsoft.com/office/powerpoint/2010/main" val="213256495"/>
              </p:ext>
            </p:extLst>
          </p:nvPr>
        </p:nvGraphicFramePr>
        <p:xfrm>
          <a:off x="48680" y="7911417"/>
          <a:ext cx="7025640" cy="16287360"/>
        </p:xfrm>
        <a:graphic>
          <a:graphicData uri="http://schemas.openxmlformats.org/drawingml/2006/table">
            <a:tbl>
              <a:tblPr firstRow="1" bandRow="1">
                <a:tableStyleId>{073A0DAA-6AF3-43AB-8588-CEC1D06C72B9}</a:tableStyleId>
              </a:tblPr>
              <a:tblGrid>
                <a:gridCol w="7025640">
                  <a:extLst>
                    <a:ext uri="{9D8B030D-6E8A-4147-A177-3AD203B41FA5}">
                      <a16:colId xmlns:a16="http://schemas.microsoft.com/office/drawing/2014/main" val="20000"/>
                    </a:ext>
                  </a:extLst>
                </a:gridCol>
              </a:tblGrid>
              <a:tr h="5746867">
                <a:tc>
                  <a:txBody>
                    <a:bodyPr/>
                    <a:lstStyle/>
                    <a:p>
                      <a:pPr marL="92075" indent="0" algn="just">
                        <a:buFont typeface="Arial" panose="020B0604020202020204" pitchFamily="34" charset="0"/>
                        <a:buNone/>
                      </a:pPr>
                      <a:r>
                        <a:rPr lang="en-US" sz="1800" b="1" baseline="0" dirty="0" smtClean="0">
                          <a:solidFill>
                            <a:schemeClr val="tx1"/>
                          </a:solidFill>
                          <a:latin typeface="+mn-lt"/>
                        </a:rPr>
                        <a:t>About </a:t>
                      </a:r>
                      <a:r>
                        <a:rPr lang="en-US" sz="1800" b="1" kern="1200" baseline="0" dirty="0" smtClean="0">
                          <a:solidFill>
                            <a:schemeClr val="tx1"/>
                          </a:solidFill>
                          <a:latin typeface="+mn-lt"/>
                          <a:ea typeface="+mn-ea"/>
                          <a:cs typeface="+mn-cs"/>
                        </a:rPr>
                        <a:t>the New Development of the Student Hostel</a:t>
                      </a:r>
                    </a:p>
                    <a:p>
                      <a:pPr marL="92075" indent="0" algn="just">
                        <a:buFont typeface="Arial" panose="020B0604020202020204" pitchFamily="34" charset="0"/>
                        <a:buNone/>
                      </a:pPr>
                      <a:endParaRPr lang="en-US" sz="1800" b="1" kern="1200" baseline="0" dirty="0" smtClean="0">
                        <a:solidFill>
                          <a:schemeClr val="tx1"/>
                        </a:solidFill>
                        <a:latin typeface="+mn-lt"/>
                        <a:ea typeface="+mn-ea"/>
                        <a:cs typeface="+mn-cs"/>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baseline="0" dirty="0" smtClean="0">
                          <a:solidFill>
                            <a:schemeClr val="tx1"/>
                          </a:solidFill>
                          <a:latin typeface="+mn-lt"/>
                          <a:ea typeface="+mn-ea"/>
                          <a:cs typeface="+mn-cs"/>
                        </a:rPr>
                        <a:t>Design Concept: </a:t>
                      </a:r>
                      <a:r>
                        <a:rPr lang="en-US" sz="1800" b="0" kern="1200" baseline="0" dirty="0" smtClean="0">
                          <a:solidFill>
                            <a:schemeClr val="tx1"/>
                          </a:solidFill>
                          <a:latin typeface="+mn-lt"/>
                          <a:ea typeface="+mn-ea"/>
                          <a:cs typeface="+mn-cs"/>
                        </a:rPr>
                        <a:t>What is the design rational for the Building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dirty="0" smtClean="0">
                        <a:solidFill>
                          <a:schemeClr val="tx1"/>
                        </a:solidFill>
                        <a:latin typeface="+mn-lt"/>
                        <a:cs typeface="Arial" panose="020B0604020202020204" pitchFamily="34" charset="0"/>
                      </a:endParaRP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Building Form: </a:t>
                      </a:r>
                      <a:r>
                        <a:rPr lang="en-US" sz="1800" b="0" baseline="0" dirty="0" smtClean="0">
                          <a:solidFill>
                            <a:schemeClr val="tx1"/>
                          </a:solidFill>
                          <a:latin typeface="+mn-lt"/>
                          <a:cs typeface="Arial" panose="020B0604020202020204" pitchFamily="34" charset="0"/>
                        </a:rPr>
                        <a:t>How does the building form relates to the surrounding site context?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Spatial Arrangement: </a:t>
                      </a:r>
                      <a:r>
                        <a:rPr lang="en-US" sz="1800" b="0" dirty="0" smtClean="0">
                          <a:solidFill>
                            <a:schemeClr val="tx1"/>
                          </a:solidFill>
                          <a:latin typeface="+mn-lt"/>
                          <a:cs typeface="Arial" panose="020B0604020202020204" pitchFamily="34" charset="0"/>
                        </a:rPr>
                        <a:t>How</a:t>
                      </a:r>
                      <a:r>
                        <a:rPr lang="en-US" sz="1800" b="0" baseline="0" dirty="0" smtClean="0">
                          <a:solidFill>
                            <a:schemeClr val="tx1"/>
                          </a:solidFill>
                          <a:latin typeface="+mn-lt"/>
                          <a:cs typeface="Arial" panose="020B0604020202020204" pitchFamily="34" charset="0"/>
                        </a:rPr>
                        <a:t> is the Dormitory Areas, Common Areas and  Sports Facility being arranged?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Connectivity:</a:t>
                      </a:r>
                      <a:r>
                        <a:rPr lang="en-US" sz="1800" b="0" baseline="0" dirty="0" smtClean="0">
                          <a:solidFill>
                            <a:schemeClr val="tx1"/>
                          </a:solidFill>
                          <a:latin typeface="+mn-lt"/>
                          <a:cs typeface="Arial" panose="020B0604020202020204" pitchFamily="34" charset="0"/>
                        </a:rPr>
                        <a:t> What is the vehicular and pedestrian connectivity, accessibility and evacuation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BIM Uses in </a:t>
                      </a:r>
                      <a:r>
                        <a:rPr lang="en-US" sz="1800" b="1" kern="1200" baseline="0" dirty="0" smtClean="0">
                          <a:solidFill>
                            <a:schemeClr val="tx1"/>
                          </a:solidFill>
                          <a:latin typeface="+mn-lt"/>
                          <a:ea typeface="+mn-ea"/>
                          <a:cs typeface="+mn-cs"/>
                        </a:rPr>
                        <a:t>Design, Collaboration, Engineering, Analysis and Optimisation</a:t>
                      </a:r>
                      <a:r>
                        <a:rPr lang="en-US" sz="1800" b="1" baseline="0" dirty="0" smtClean="0">
                          <a:solidFill>
                            <a:schemeClr val="tx1"/>
                          </a:solidFill>
                          <a:latin typeface="+mn-lt"/>
                        </a:rPr>
                        <a:t>: </a:t>
                      </a:r>
                      <a:r>
                        <a:rPr lang="en-US" sz="1800" b="0" baseline="0" dirty="0" smtClean="0">
                          <a:solidFill>
                            <a:schemeClr val="tx1"/>
                          </a:solidFill>
                          <a:latin typeface="+mn-lt"/>
                        </a:rPr>
                        <a:t>What is the defined BIM uses in carrying out design, collaboration, engineering, analysis and optimisation?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solidFill>
                          <a:schemeClr val="tx1"/>
                        </a:solidFill>
                        <a:latin typeface="+mn-lt"/>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BIM</a:t>
                      </a:r>
                      <a:r>
                        <a:rPr lang="en-US" sz="1800" b="1" baseline="0" dirty="0" smtClean="0">
                          <a:solidFill>
                            <a:schemeClr val="tx1"/>
                          </a:solidFill>
                          <a:latin typeface="+mn-lt"/>
                          <a:cs typeface="Arial" panose="020B0604020202020204" pitchFamily="34" charset="0"/>
                        </a:rPr>
                        <a:t> Collaboration approach: </a:t>
                      </a:r>
                      <a:r>
                        <a:rPr lang="en-US" sz="1800" b="0" baseline="0" dirty="0" smtClean="0">
                          <a:solidFill>
                            <a:schemeClr val="tx1"/>
                          </a:solidFill>
                          <a:latin typeface="+mn-lt"/>
                          <a:cs typeface="Arial" panose="020B0604020202020204" pitchFamily="34" charset="0"/>
                        </a:rPr>
                        <a:t>What is the approach and BIM tools for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baseline="0" dirty="0" smtClean="0">
                          <a:solidFill>
                            <a:schemeClr val="tx1"/>
                          </a:solidFill>
                          <a:latin typeface="+mn-lt"/>
                          <a:cs typeface="Arial" panose="020B0604020202020204" pitchFamily="34" charset="0"/>
                        </a:rPr>
                        <a:t>Quality of Design: </a:t>
                      </a:r>
                      <a:r>
                        <a:rPr lang="en-US" sz="2000" b="0" baseline="0" dirty="0" smtClean="0">
                          <a:solidFill>
                            <a:schemeClr val="tx1"/>
                          </a:solidFill>
                          <a:latin typeface="+mn-lt"/>
                          <a:cs typeface="Arial" panose="020B0604020202020204" pitchFamily="34" charset="0"/>
                        </a:rPr>
                        <a:t>How BIM improve the quality of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Sustainability</a:t>
                      </a:r>
                      <a:r>
                        <a:rPr lang="en-US" sz="1800" b="1" baseline="0" dirty="0" smtClean="0">
                          <a:solidFill>
                            <a:schemeClr val="tx1"/>
                          </a:solidFill>
                          <a:latin typeface="+mn-lt"/>
                          <a:cs typeface="Arial" panose="020B0604020202020204" pitchFamily="34" charset="0"/>
                        </a:rPr>
                        <a:t>: </a:t>
                      </a:r>
                      <a:r>
                        <a:rPr lang="en-US" sz="1800" b="0" baseline="0" dirty="0" smtClean="0">
                          <a:solidFill>
                            <a:schemeClr val="tx1"/>
                          </a:solidFill>
                          <a:latin typeface="+mn-lt"/>
                          <a:cs typeface="Arial" panose="020B0604020202020204" pitchFamily="34" charset="0"/>
                        </a:rPr>
                        <a:t>How are the considerations of sustainability aspect and passive building design being achieved?</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smtClean="0">
                          <a:solidFill>
                            <a:schemeClr val="tx1"/>
                          </a:solidFill>
                          <a:latin typeface="+mn-lt"/>
                          <a:ea typeface="+mn-ea"/>
                          <a:cs typeface="Arial" panose="020B0604020202020204" pitchFamily="34" charset="0"/>
                        </a:rPr>
                        <a:t>MiC/ DfMA: </a:t>
                      </a:r>
                      <a:r>
                        <a:rPr lang="en-US" sz="1800" b="0" kern="1200" dirty="0" smtClean="0">
                          <a:solidFill>
                            <a:schemeClr val="tx1"/>
                          </a:solidFill>
                          <a:latin typeface="+mn-lt"/>
                          <a:ea typeface="+mn-ea"/>
                          <a:cs typeface="Arial" panose="020B0604020202020204" pitchFamily="34" charset="0"/>
                        </a:rPr>
                        <a:t>How is Design for Modular Integrated Construction or Manufacturing and Assembly being involved in the design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Constructability: </a:t>
                      </a:r>
                      <a:r>
                        <a:rPr lang="en-US" sz="1800" b="0" baseline="0" dirty="0" smtClean="0">
                          <a:solidFill>
                            <a:schemeClr val="tx1"/>
                          </a:solidFill>
                          <a:latin typeface="+mn-lt"/>
                          <a:cs typeface="Arial" panose="020B0604020202020204" pitchFamily="34" charset="0"/>
                        </a:rPr>
                        <a:t>Any innovative approach introduced for construction?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Summary: </a:t>
                      </a:r>
                      <a:r>
                        <a:rPr lang="en-US" sz="1800" b="0" baseline="0" dirty="0" smtClean="0">
                          <a:solidFill>
                            <a:schemeClr val="tx1"/>
                          </a:solidFill>
                          <a:latin typeface="+mn-lt"/>
                          <a:cs typeface="Arial" panose="020B0604020202020204" pitchFamily="34" charset="0"/>
                        </a:rPr>
                        <a:t>How BIM influences the design, engineering and design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4" name="TextBox 63"/>
          <p:cNvSpPr txBox="1"/>
          <p:nvPr/>
        </p:nvSpPr>
        <p:spPr>
          <a:xfrm>
            <a:off x="7535470" y="4516073"/>
            <a:ext cx="13290258" cy="1569660"/>
          </a:xfrm>
          <a:prstGeom prst="rect">
            <a:avLst/>
          </a:prstGeom>
          <a:noFill/>
          <a:ln>
            <a:solidFill>
              <a:schemeClr val="tx1"/>
            </a:solidFill>
          </a:ln>
        </p:spPr>
        <p:txBody>
          <a:bodyPr wrap="square" rtlCol="0">
            <a:spAutoFit/>
          </a:bodyPr>
          <a:lstStyle/>
          <a:p>
            <a:pPr marL="800100" indent="-711200"/>
            <a:r>
              <a:rPr lang="en-US" sz="2400" dirty="0" smtClean="0">
                <a:cs typeface="Arial" panose="020B0604020202020204" pitchFamily="34" charset="0"/>
              </a:rPr>
              <a:t>Note: </a:t>
            </a:r>
          </a:p>
          <a:p>
            <a:pPr marL="990600" indent="-355600">
              <a:buFont typeface="+mj-lt"/>
              <a:buAutoNum type="arabicPeriod"/>
            </a:pPr>
            <a:r>
              <a:rPr lang="en-US" sz="2400" dirty="0" smtClean="0">
                <a:cs typeface="Arial" panose="020B0604020202020204" pitchFamily="34" charset="0"/>
              </a:rPr>
              <a:t>Replace this area by a representative rendered image to illustrate t</a:t>
            </a:r>
            <a:r>
              <a:rPr lang="en-US" sz="2400" dirty="0">
                <a:cs typeface="Arial" panose="020B0604020202020204" pitchFamily="34" charset="0"/>
              </a:rPr>
              <a:t>he </a:t>
            </a:r>
            <a:r>
              <a:rPr lang="en-US" sz="2400" dirty="0" smtClean="0">
                <a:cs typeface="Arial" panose="020B0604020202020204" pitchFamily="34" charset="0"/>
              </a:rPr>
              <a:t>design and </a:t>
            </a:r>
            <a:r>
              <a:rPr lang="en-US" sz="2400" dirty="0">
                <a:cs typeface="Arial" panose="020B0604020202020204" pitchFamily="34" charset="0"/>
              </a:rPr>
              <a:t>environmental aspects of the project building </a:t>
            </a:r>
            <a:r>
              <a:rPr lang="en-US" sz="2400" dirty="0" smtClean="0">
                <a:cs typeface="Arial" panose="020B0604020202020204" pitchFamily="34" charset="0"/>
              </a:rPr>
              <a:t>and delete this Note.</a:t>
            </a:r>
          </a:p>
          <a:p>
            <a:pPr marL="990600" indent="-355600">
              <a:buFont typeface="+mj-lt"/>
              <a:buAutoNum type="arabicPeriod"/>
            </a:pPr>
            <a:r>
              <a:rPr lang="en-US" sz="2400" dirty="0" smtClean="0">
                <a:cs typeface="Arial" panose="020B0604020202020204" pitchFamily="34" charset="0"/>
              </a:rPr>
              <a:t>Overall Bird Eye’s view to illustrate the project itself &amp; its relationship with site context.</a:t>
            </a:r>
          </a:p>
        </p:txBody>
      </p:sp>
      <p:sp>
        <p:nvSpPr>
          <p:cNvPr id="74" name="TextBox 73"/>
          <p:cNvSpPr txBox="1"/>
          <p:nvPr/>
        </p:nvSpPr>
        <p:spPr>
          <a:xfrm>
            <a:off x="121920" y="24784294"/>
            <a:ext cx="6873240" cy="830997"/>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Design Concept </a:t>
            </a:r>
            <a:r>
              <a:rPr lang="en-US" sz="2400" dirty="0" smtClean="0">
                <a:cs typeface="Arial" panose="020B0604020202020204" pitchFamily="34" charset="0"/>
              </a:rPr>
              <a:t>and delete these texts.</a:t>
            </a:r>
            <a:endParaRPr lang="en-SG" sz="2400" dirty="0"/>
          </a:p>
        </p:txBody>
      </p:sp>
      <p:sp>
        <p:nvSpPr>
          <p:cNvPr id="75" name="TextBox 74"/>
          <p:cNvSpPr txBox="1"/>
          <p:nvPr/>
        </p:nvSpPr>
        <p:spPr>
          <a:xfrm>
            <a:off x="14307594" y="14220011"/>
            <a:ext cx="6941322" cy="1569660"/>
          </a:xfrm>
          <a:prstGeom prst="rect">
            <a:avLst/>
          </a:prstGeom>
          <a:solidFill>
            <a:srgbClr val="FFFFFF">
              <a:alpha val="80000"/>
            </a:srgbClr>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sustainability </a:t>
            </a:r>
            <a:r>
              <a:rPr lang="en-US" sz="2400" dirty="0">
                <a:cs typeface="Arial" panose="020B0604020202020204" pitchFamily="34" charset="0"/>
              </a:rPr>
              <a:t>approach </a:t>
            </a:r>
            <a:r>
              <a:rPr lang="en-US" sz="2400" dirty="0" smtClean="0">
                <a:cs typeface="Arial" panose="020B0604020202020204" pitchFamily="34" charset="0"/>
              </a:rPr>
              <a:t>with Environmental – e.g. solar study / shading,  ventilation simulation and delete these texts.</a:t>
            </a:r>
          </a:p>
        </p:txBody>
      </p:sp>
      <p:sp>
        <p:nvSpPr>
          <p:cNvPr id="76" name="TextBox 75"/>
          <p:cNvSpPr txBox="1"/>
          <p:nvPr/>
        </p:nvSpPr>
        <p:spPr>
          <a:xfrm>
            <a:off x="7201344" y="22766870"/>
            <a:ext cx="6922141" cy="1200329"/>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b="1" dirty="0" smtClean="0">
                <a:cs typeface="Arial" panose="020B0604020202020204" pitchFamily="34" charset="0"/>
              </a:rPr>
              <a:t>how BIM help Improving Quality of the </a:t>
            </a:r>
            <a:r>
              <a:rPr lang="en-US" sz="2400" b="1" dirty="0">
                <a:cs typeface="Arial" panose="020B0604020202020204" pitchFamily="34" charset="0"/>
              </a:rPr>
              <a:t>D</a:t>
            </a:r>
            <a:r>
              <a:rPr lang="en-US" sz="2400" b="1" dirty="0" smtClean="0">
                <a:cs typeface="Arial" panose="020B0604020202020204" pitchFamily="34" charset="0"/>
              </a:rPr>
              <a:t>esign </a:t>
            </a:r>
            <a:r>
              <a:rPr lang="en-US" sz="2400" dirty="0" smtClean="0">
                <a:cs typeface="Arial" panose="020B0604020202020204" pitchFamily="34" charset="0"/>
              </a:rPr>
              <a:t>and </a:t>
            </a:r>
            <a:r>
              <a:rPr lang="en-US" sz="2400" dirty="0">
                <a:cs typeface="Arial" panose="020B0604020202020204" pitchFamily="34" charset="0"/>
              </a:rPr>
              <a:t>delete these texts</a:t>
            </a:r>
            <a:r>
              <a:rPr lang="en-US" sz="2400" dirty="0" smtClean="0">
                <a:cs typeface="Arial" panose="020B0604020202020204" pitchFamily="34" charset="0"/>
              </a:rPr>
              <a:t>.</a:t>
            </a:r>
          </a:p>
        </p:txBody>
      </p:sp>
      <p:sp>
        <p:nvSpPr>
          <p:cNvPr id="79" name="TextBox 78"/>
          <p:cNvSpPr txBox="1"/>
          <p:nvPr/>
        </p:nvSpPr>
        <p:spPr>
          <a:xfrm>
            <a:off x="135831" y="5038767"/>
            <a:ext cx="6845418" cy="2677656"/>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textual description with actual project information and delete this Note.</a:t>
            </a:r>
          </a:p>
          <a:p>
            <a:pPr marL="514350" indent="-514350">
              <a:buFont typeface="+mj-lt"/>
              <a:buAutoNum type="arabicPeriod"/>
            </a:pPr>
            <a:r>
              <a:rPr lang="en-US" sz="2400" dirty="0">
                <a:cs typeface="Arial" panose="020B0604020202020204" pitchFamily="34" charset="0"/>
              </a:rPr>
              <a:t>Title Font size at 18, </a:t>
            </a:r>
            <a:r>
              <a:rPr lang="en-US" sz="2400" dirty="0" smtClean="0">
                <a:cs typeface="Arial" panose="020B0604020202020204" pitchFamily="34" charset="0"/>
              </a:rPr>
              <a:t>Calibri.</a:t>
            </a:r>
            <a:endParaRPr lang="en-US" sz="2400" dirty="0">
              <a:cs typeface="Arial" panose="020B0604020202020204" pitchFamily="34" charset="0"/>
            </a:endParaRPr>
          </a:p>
          <a:p>
            <a:pPr marL="514350" indent="-514350">
              <a:buFont typeface="+mj-lt"/>
              <a:buAutoNum type="arabicPeriod"/>
            </a:pPr>
            <a:r>
              <a:rPr lang="en-US" sz="2400" dirty="0">
                <a:cs typeface="Arial" panose="020B0604020202020204" pitchFamily="34" charset="0"/>
              </a:rPr>
              <a:t>Replace the ‘Sample Text’ with your </a:t>
            </a:r>
            <a:r>
              <a:rPr lang="en-US" sz="2400" dirty="0" smtClean="0">
                <a:cs typeface="Arial" panose="020B0604020202020204" pitchFamily="34" charset="0"/>
              </a:rPr>
              <a:t>own descriptions.</a:t>
            </a:r>
            <a:endParaRPr lang="en-US" sz="2400" dirty="0">
              <a:cs typeface="Arial" panose="020B0604020202020204" pitchFamily="34" charset="0"/>
            </a:endParaRPr>
          </a:p>
          <a:p>
            <a:pPr marL="514350" indent="-514350">
              <a:buFont typeface="+mj-lt"/>
              <a:buAutoNum type="arabicPeriod"/>
            </a:pPr>
            <a:r>
              <a:rPr lang="en-US" sz="2400" dirty="0" smtClean="0">
                <a:cs typeface="Arial" panose="020B0604020202020204" pitchFamily="34" charset="0"/>
              </a:rPr>
              <a:t>Description </a:t>
            </a:r>
            <a:r>
              <a:rPr lang="en-US" sz="2400" dirty="0">
                <a:cs typeface="Arial" panose="020B0604020202020204" pitchFamily="34" charset="0"/>
              </a:rPr>
              <a:t>Font size </a:t>
            </a:r>
            <a:r>
              <a:rPr lang="en-US" sz="2400" dirty="0" smtClean="0">
                <a:cs typeface="Arial" panose="020B0604020202020204" pitchFamily="34" charset="0"/>
              </a:rPr>
              <a:t>max. 14</a:t>
            </a:r>
            <a:r>
              <a:rPr lang="en-US" sz="2400" dirty="0">
                <a:cs typeface="Arial" panose="020B0604020202020204" pitchFamily="34" charset="0"/>
              </a:rPr>
              <a:t>, min. 12, </a:t>
            </a:r>
            <a:r>
              <a:rPr lang="en-US" sz="2400" dirty="0" smtClean="0">
                <a:cs typeface="Arial" panose="020B0604020202020204" pitchFamily="34" charset="0"/>
              </a:rPr>
              <a:t>Calibri.</a:t>
            </a:r>
            <a:endParaRPr lang="en-SG" sz="2400" dirty="0"/>
          </a:p>
        </p:txBody>
      </p:sp>
      <p:sp>
        <p:nvSpPr>
          <p:cNvPr id="115" name="TextBox 114"/>
          <p:cNvSpPr txBox="1"/>
          <p:nvPr/>
        </p:nvSpPr>
        <p:spPr>
          <a:xfrm>
            <a:off x="0" y="27149113"/>
            <a:ext cx="7092066" cy="1118255"/>
          </a:xfrm>
          <a:prstGeom prst="rect">
            <a:avLst/>
          </a:prstGeom>
          <a:solidFill>
            <a:srgbClr val="FFFFFF"/>
          </a:solidFill>
        </p:spPr>
        <p:txBody>
          <a:bodyPr wrap="square" rtlCol="0">
            <a:spAutoFit/>
          </a:bodyPr>
          <a:lstStyle/>
          <a:p>
            <a:pPr marL="0" lvl="1" algn="just">
              <a:lnSpc>
                <a:spcPts val="2000"/>
              </a:lnSpc>
            </a:pPr>
            <a:r>
              <a:rPr lang="en-US" sz="2400" b="1" dirty="0" smtClean="0"/>
              <a:t>Conceptual Diagram: </a:t>
            </a:r>
            <a:r>
              <a:rPr lang="en-US" sz="1800" b="1" dirty="0"/>
              <a:t>please put in textual description to describe </a:t>
            </a:r>
            <a:r>
              <a:rPr lang="en-US" sz="1800" b="1" dirty="0" smtClean="0"/>
              <a:t>the design concept.</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 Sample text.</a:t>
            </a:r>
            <a:endParaRPr lang="en-SG" sz="1800" b="1" dirty="0"/>
          </a:p>
        </p:txBody>
      </p:sp>
      <p:sp>
        <p:nvSpPr>
          <p:cNvPr id="116" name="TextBox 115"/>
          <p:cNvSpPr txBox="1"/>
          <p:nvPr/>
        </p:nvSpPr>
        <p:spPr>
          <a:xfrm>
            <a:off x="7142866" y="19026098"/>
            <a:ext cx="7037733" cy="1118255"/>
          </a:xfrm>
          <a:prstGeom prst="rect">
            <a:avLst/>
          </a:prstGeom>
          <a:solidFill>
            <a:srgbClr val="FFFFFF"/>
          </a:solidFill>
        </p:spPr>
        <p:txBody>
          <a:bodyPr wrap="square" rtlCol="0">
            <a:spAutoFit/>
          </a:bodyPr>
          <a:lstStyle/>
          <a:p>
            <a:pPr marL="0" lvl="1" algn="just">
              <a:lnSpc>
                <a:spcPts val="2000"/>
              </a:lnSpc>
            </a:pPr>
            <a:r>
              <a:rPr lang="en-US" sz="2400" b="1" dirty="0" smtClean="0"/>
              <a:t>Building Form and Space: </a:t>
            </a:r>
            <a:r>
              <a:rPr lang="en-US" sz="1800" b="1" dirty="0">
                <a:cs typeface="Arial" panose="020B0604020202020204" pitchFamily="34" charset="0"/>
              </a:rPr>
              <a:t>please put in textual description to describe the building </a:t>
            </a:r>
            <a:r>
              <a:rPr lang="en-US" sz="1800" b="1" dirty="0" smtClean="0">
                <a:cs typeface="Arial" panose="020B0604020202020204" pitchFamily="34" charset="0"/>
              </a:rPr>
              <a:t>form </a:t>
            </a:r>
            <a:r>
              <a:rPr lang="en-US" sz="1800" b="1" dirty="0">
                <a:cs typeface="Arial" panose="020B0604020202020204" pitchFamily="34" charset="0"/>
              </a:rPr>
              <a:t>and </a:t>
            </a:r>
            <a:r>
              <a:rPr lang="en-US" sz="1800" b="1" dirty="0" smtClean="0">
                <a:cs typeface="Arial" panose="020B0604020202020204" pitchFamily="34" charset="0"/>
              </a:rPr>
              <a:t>spatial arrangement. Sample 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endParaRPr lang="en-SG" sz="1800" b="1" dirty="0">
              <a:cs typeface="Arial" panose="020B0604020202020204" pitchFamily="34" charset="0"/>
            </a:endParaRPr>
          </a:p>
        </p:txBody>
      </p:sp>
      <p:cxnSp>
        <p:nvCxnSpPr>
          <p:cNvPr id="55" name="Straight Connector 54"/>
          <p:cNvCxnSpPr/>
          <p:nvPr/>
        </p:nvCxnSpPr>
        <p:spPr>
          <a:xfrm>
            <a:off x="7114436" y="20181600"/>
            <a:ext cx="71227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3138" y="2072006"/>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Location Plan 1:2000 </a:t>
            </a:r>
          </a:p>
        </p:txBody>
      </p:sp>
      <p:sp>
        <p:nvSpPr>
          <p:cNvPr id="57" name="TextBox 56"/>
          <p:cNvSpPr txBox="1"/>
          <p:nvPr/>
        </p:nvSpPr>
        <p:spPr>
          <a:xfrm>
            <a:off x="149742" y="2594956"/>
            <a:ext cx="6845418" cy="1938992"/>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1:2000 Scale Location Plan with simple shadow study analysis.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58" name="TextBox 57"/>
          <p:cNvSpPr txBox="1"/>
          <p:nvPr/>
        </p:nvSpPr>
        <p:spPr>
          <a:xfrm>
            <a:off x="7044282" y="27149113"/>
            <a:ext cx="7192907" cy="1118255"/>
          </a:xfrm>
          <a:prstGeom prst="rect">
            <a:avLst/>
          </a:prstGeom>
          <a:solidFill>
            <a:srgbClr val="FFFFFF"/>
          </a:solidFill>
        </p:spPr>
        <p:txBody>
          <a:bodyPr wrap="square" rtlCol="0">
            <a:spAutoFit/>
          </a:bodyPr>
          <a:lstStyle/>
          <a:p>
            <a:pPr marL="0" lvl="1" algn="just">
              <a:lnSpc>
                <a:spcPts val="2000"/>
              </a:lnSpc>
            </a:pPr>
            <a:r>
              <a:rPr lang="en-US" sz="2400" b="1" dirty="0" smtClean="0"/>
              <a:t>Quality: </a:t>
            </a:r>
            <a:r>
              <a:rPr lang="en-US" sz="1800" b="1" dirty="0"/>
              <a:t>please put in textual description to describe how BIM help </a:t>
            </a:r>
            <a:r>
              <a:rPr lang="en-US" sz="1800" b="1" dirty="0" smtClean="0"/>
              <a:t>improving quality of the design.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a:t>
            </a:r>
            <a:endParaRPr lang="en-SG" sz="1800" b="1" dirty="0"/>
          </a:p>
        </p:txBody>
      </p:sp>
      <p:sp>
        <p:nvSpPr>
          <p:cNvPr id="59" name="TextBox 58"/>
          <p:cNvSpPr txBox="1"/>
          <p:nvPr/>
        </p:nvSpPr>
        <p:spPr>
          <a:xfrm>
            <a:off x="14225369" y="27191221"/>
            <a:ext cx="7122738" cy="1118255"/>
          </a:xfrm>
          <a:prstGeom prst="rect">
            <a:avLst/>
          </a:prstGeom>
          <a:solidFill>
            <a:srgbClr val="FFFFFF"/>
          </a:solidFill>
        </p:spPr>
        <p:txBody>
          <a:bodyPr wrap="square" rtlCol="0">
            <a:spAutoFit/>
          </a:bodyPr>
          <a:lstStyle/>
          <a:p>
            <a:pPr marL="0" lvl="1" algn="just">
              <a:lnSpc>
                <a:spcPts val="2000"/>
              </a:lnSpc>
            </a:pPr>
            <a:r>
              <a:rPr lang="en-US" sz="2400" b="1" dirty="0" smtClean="0"/>
              <a:t>Sustainability: </a:t>
            </a:r>
            <a:r>
              <a:rPr lang="en-US" sz="1800" b="1" dirty="0" smtClean="0"/>
              <a:t>please put in textual description to describe </a:t>
            </a:r>
            <a:r>
              <a:rPr lang="en-US" sz="1800" b="1" dirty="0"/>
              <a:t>the Analysis on </a:t>
            </a:r>
            <a:r>
              <a:rPr lang="en-US" sz="1800" b="1" dirty="0" smtClean="0"/>
              <a:t>sustainability aspects and </a:t>
            </a:r>
            <a:r>
              <a:rPr lang="en-US" sz="1800" b="1" dirty="0" smtClean="0">
                <a:cs typeface="Arial" panose="020B0604020202020204" pitchFamily="34" charset="0"/>
              </a:rPr>
              <a:t>passive </a:t>
            </a:r>
            <a:r>
              <a:rPr lang="en-US" sz="1800" b="1" dirty="0">
                <a:cs typeface="Arial" panose="020B0604020202020204" pitchFamily="34" charset="0"/>
              </a:rPr>
              <a:t>building design being achieved</a:t>
            </a:r>
            <a:r>
              <a:rPr lang="en-US" sz="1800" b="1" dirty="0" smtClean="0"/>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cxnSp>
        <p:nvCxnSpPr>
          <p:cNvPr id="63" name="Straight Connector 62"/>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14436" y="2073158"/>
            <a:ext cx="0" cy="2622891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Overall Bird Eye view: </a:t>
            </a:r>
            <a:r>
              <a:rPr lang="en-US" sz="1800" b="1" dirty="0"/>
              <a:t>please put </a:t>
            </a:r>
            <a:r>
              <a:rPr lang="en-US" sz="1800" b="1" dirty="0" smtClean="0"/>
              <a:t>in textual </a:t>
            </a:r>
            <a:r>
              <a:rPr lang="en-US" sz="1800" b="1" dirty="0"/>
              <a:t>description </a:t>
            </a:r>
            <a:r>
              <a:rPr lang="en-US" sz="1800" b="1" dirty="0" smtClean="0"/>
              <a:t>here to describe the building itself such as location and the relationship with the site context. </a:t>
            </a:r>
            <a:r>
              <a:rPr lang="en-US" sz="1800" b="1" dirty="0"/>
              <a:t>Sample </a:t>
            </a:r>
            <a:r>
              <a:rPr lang="en-US" sz="1800" b="1" dirty="0" smtClean="0"/>
              <a:t>text Sample text </a:t>
            </a:r>
            <a:r>
              <a:rPr lang="en-US" sz="1800" b="1" dirty="0"/>
              <a:t>Sample </a:t>
            </a:r>
            <a:r>
              <a:rPr lang="en-US" sz="1800" b="1" dirty="0" smtClean="0"/>
              <a:t>text</a:t>
            </a:r>
            <a:r>
              <a:rPr lang="en-SG" sz="1800" b="1" dirty="0"/>
              <a:t> </a:t>
            </a:r>
            <a:r>
              <a:rPr lang="en-US" sz="1800" b="1" dirty="0"/>
              <a:t>Sample </a:t>
            </a:r>
            <a:r>
              <a:rPr lang="en-US" sz="1800" b="1" dirty="0" smtClean="0"/>
              <a:t>text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smtClean="0"/>
              <a:t>Sample text.</a:t>
            </a:r>
            <a:endParaRPr lang="en-SG" sz="1800" b="1" dirty="0"/>
          </a:p>
        </p:txBody>
      </p:sp>
      <p:cxnSp>
        <p:nvCxnSpPr>
          <p:cNvPr id="67" name="Straight Connector 66"/>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2283404975"/>
              </p:ext>
            </p:extLst>
          </p:nvPr>
        </p:nvGraphicFramePr>
        <p:xfrm>
          <a:off x="-23582" y="28302075"/>
          <a:ext cx="21420671" cy="2056058"/>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52657">
                  <a:extLst>
                    <a:ext uri="{9D8B030D-6E8A-4147-A177-3AD203B41FA5}">
                      <a16:colId xmlns:a16="http://schemas.microsoft.com/office/drawing/2014/main" val="20003"/>
                    </a:ext>
                  </a:extLst>
                </a:gridCol>
                <a:gridCol w="8481189">
                  <a:extLst>
                    <a:ext uri="{9D8B030D-6E8A-4147-A177-3AD203B41FA5}">
                      <a16:colId xmlns:a16="http://schemas.microsoft.com/office/drawing/2014/main" val="20004"/>
                    </a:ext>
                  </a:extLst>
                </a:gridCol>
              </a:tblGrid>
              <a:tr h="378439">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2022</a:t>
                      </a:r>
                    </a:p>
                    <a:p>
                      <a:pPr marL="0" indent="0" algn="ctr"/>
                      <a:r>
                        <a:rPr lang="en-HK" sz="3600" b="1" kern="1200" baseline="0" dirty="0" smtClean="0">
                          <a:solidFill>
                            <a:schemeClr val="bg1"/>
                          </a:solidFill>
                          <a:latin typeface="+mn-lt"/>
                          <a:ea typeface="+mn-ea"/>
                          <a:cs typeface="+mn-cs"/>
                        </a:rPr>
                        <a:t>Modularity &amp; Adaptability in Transitional Housing Design with Use of BIM</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8439">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8439">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20741">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26" name="TextBox 25"/>
          <p:cNvSpPr txBox="1">
            <a:spLocks/>
          </p:cNvSpPr>
          <p:nvPr/>
        </p:nvSpPr>
        <p:spPr>
          <a:xfrm>
            <a:off x="-1" y="2305"/>
            <a:ext cx="21373507" cy="2074693"/>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2022 – </a:t>
            </a:r>
            <a:r>
              <a:rPr lang="en-US" sz="4800" b="1" dirty="0" smtClean="0">
                <a:solidFill>
                  <a:schemeClr val="bg1"/>
                </a:solidFill>
              </a:rPr>
              <a:t>Submission Poster Template</a:t>
            </a:r>
            <a:endParaRPr lang="en-SG" sz="19900" b="1" dirty="0">
              <a:solidFill>
                <a:schemeClr val="bg1"/>
              </a:solidFill>
            </a:endParaRPr>
          </a:p>
        </p:txBody>
      </p:sp>
      <p:sp>
        <p:nvSpPr>
          <p:cNvPr id="35" name="Freeform 34"/>
          <p:cNvSpPr/>
          <p:nvPr/>
        </p:nvSpPr>
        <p:spPr>
          <a:xfrm flipH="1" flipV="1">
            <a:off x="5035165" y="6469036"/>
            <a:ext cx="2367117" cy="1671664"/>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6852140"/>
              <a:gd name="connsiteY0" fmla="*/ 990600 h 990600"/>
              <a:gd name="connsiteX1" fmla="*/ 0 w 6852140"/>
              <a:gd name="connsiteY1" fmla="*/ 990600 h 990600"/>
              <a:gd name="connsiteX2" fmla="*/ 0 w 6852140"/>
              <a:gd name="connsiteY2" fmla="*/ 0 h 990600"/>
              <a:gd name="connsiteX3" fmla="*/ 6852140 w 6852140"/>
              <a:gd name="connsiteY3" fmla="*/ 8601 h 990600"/>
            </a:gdLst>
            <a:ahLst/>
            <a:cxnLst>
              <a:cxn ang="0">
                <a:pos x="connsiteX0" y="connsiteY0"/>
              </a:cxn>
              <a:cxn ang="0">
                <a:pos x="connsiteX1" y="connsiteY1"/>
              </a:cxn>
              <a:cxn ang="0">
                <a:pos x="connsiteX2" y="connsiteY2"/>
              </a:cxn>
              <a:cxn ang="0">
                <a:pos x="connsiteX3" y="connsiteY3"/>
              </a:cxn>
            </a:cxnLst>
            <a:rect l="l" t="t" r="r" b="b"/>
            <a:pathLst>
              <a:path w="6852140" h="990600">
                <a:moveTo>
                  <a:pt x="1177627" y="990600"/>
                </a:moveTo>
                <a:lnTo>
                  <a:pt x="0" y="990600"/>
                </a:lnTo>
                <a:lnTo>
                  <a:pt x="0" y="0"/>
                </a:lnTo>
                <a:lnTo>
                  <a:pt x="6852140" y="8601"/>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
        <p:nvSpPr>
          <p:cNvPr id="28" name="Freeform 27"/>
          <p:cNvSpPr/>
          <p:nvPr/>
        </p:nvSpPr>
        <p:spPr>
          <a:xfrm flipH="1">
            <a:off x="2206171" y="2257476"/>
            <a:ext cx="5196110" cy="1391329"/>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14897464"/>
              <a:gd name="connsiteY0" fmla="*/ 1001043 h 1001043"/>
              <a:gd name="connsiteX1" fmla="*/ 0 w 14897464"/>
              <a:gd name="connsiteY1" fmla="*/ 1001043 h 1001043"/>
              <a:gd name="connsiteX2" fmla="*/ 0 w 14897464"/>
              <a:gd name="connsiteY2" fmla="*/ 10443 h 1001043"/>
              <a:gd name="connsiteX3" fmla="*/ 14897464 w 14897464"/>
              <a:gd name="connsiteY3" fmla="*/ 0 h 1001043"/>
            </a:gdLst>
            <a:ahLst/>
            <a:cxnLst>
              <a:cxn ang="0">
                <a:pos x="connsiteX0" y="connsiteY0"/>
              </a:cxn>
              <a:cxn ang="0">
                <a:pos x="connsiteX1" y="connsiteY1"/>
              </a:cxn>
              <a:cxn ang="0">
                <a:pos x="connsiteX2" y="connsiteY2"/>
              </a:cxn>
              <a:cxn ang="0">
                <a:pos x="connsiteX3" y="connsiteY3"/>
              </a:cxn>
            </a:cxnLst>
            <a:rect l="l" t="t" r="r" b="b"/>
            <a:pathLst>
              <a:path w="14897464" h="1001043">
                <a:moveTo>
                  <a:pt x="1177627" y="1001043"/>
                </a:moveTo>
                <a:lnTo>
                  <a:pt x="0" y="1001043"/>
                </a:lnTo>
                <a:lnTo>
                  <a:pt x="0" y="10443"/>
                </a:lnTo>
                <a:lnTo>
                  <a:pt x="14897464" y="0"/>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Tree>
    <p:extLst>
      <p:ext uri="{BB962C8B-B14F-4D97-AF65-F5344CB8AC3E}">
        <p14:creationId xmlns:p14="http://schemas.microsoft.com/office/powerpoint/2010/main" val="2418133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14" name="Straight Connector 13"/>
          <p:cNvCxnSpPr/>
          <p:nvPr/>
        </p:nvCxnSpPr>
        <p:spPr>
          <a:xfrm>
            <a:off x="121920" y="12110773"/>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763157" y="3855720"/>
            <a:ext cx="184731" cy="984885"/>
          </a:xfrm>
          <a:prstGeom prst="rect">
            <a:avLst/>
          </a:prstGeom>
          <a:noFill/>
        </p:spPr>
        <p:txBody>
          <a:bodyPr wrap="none" rtlCol="0">
            <a:spAutoFit/>
          </a:bodyPr>
          <a:lstStyle/>
          <a:p>
            <a:endParaRPr lang="en-SG" dirty="0"/>
          </a:p>
        </p:txBody>
      </p:sp>
      <p:grpSp>
        <p:nvGrpSpPr>
          <p:cNvPr id="53" name="Group 52"/>
          <p:cNvGrpSpPr/>
          <p:nvPr/>
        </p:nvGrpSpPr>
        <p:grpSpPr>
          <a:xfrm>
            <a:off x="-23582" y="2050608"/>
            <a:ext cx="21364250" cy="26251467"/>
            <a:chOff x="-23582" y="2050608"/>
            <a:chExt cx="21364250"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23582" y="2073158"/>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Site Layout Plan 1:1000 </a:t>
            </a:r>
          </a:p>
        </p:txBody>
      </p:sp>
      <p:sp>
        <p:nvSpPr>
          <p:cNvPr id="87" name="TextBox 86"/>
          <p:cNvSpPr txBox="1"/>
          <p:nvPr/>
        </p:nvSpPr>
        <p:spPr>
          <a:xfrm>
            <a:off x="7535470" y="6469036"/>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rendered </a:t>
            </a:r>
            <a:r>
              <a:rPr lang="en-US" sz="2400" dirty="0" smtClean="0">
                <a:cs typeface="Arial" panose="020B0604020202020204" pitchFamily="34" charset="0"/>
              </a:rPr>
              <a:t>image to illustrate the </a:t>
            </a:r>
            <a:r>
              <a:rPr lang="en-US" sz="2400" dirty="0"/>
              <a:t>Design </a:t>
            </a:r>
            <a:r>
              <a:rPr lang="en-US" sz="2400" dirty="0" smtClean="0"/>
              <a:t>(</a:t>
            </a:r>
            <a:r>
              <a:rPr lang="en-US" sz="2400" dirty="0"/>
              <a:t>Architectural</a:t>
            </a:r>
            <a:r>
              <a:rPr lang="en-US" sz="2400" dirty="0" smtClean="0"/>
              <a:t>).</a:t>
            </a:r>
            <a:endParaRPr lang="en-US" sz="2400" dirty="0" smtClean="0">
              <a:cs typeface="Arial" panose="020B0604020202020204" pitchFamily="34" charset="0"/>
            </a:endParaRPr>
          </a:p>
        </p:txBody>
      </p:sp>
      <p:sp>
        <p:nvSpPr>
          <p:cNvPr id="88" name="TextBox 87"/>
          <p:cNvSpPr txBox="1"/>
          <p:nvPr/>
        </p:nvSpPr>
        <p:spPr>
          <a:xfrm>
            <a:off x="7142866" y="11438794"/>
            <a:ext cx="14230641" cy="608885"/>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a:t>please put in textual description here to describe the </a:t>
            </a:r>
            <a:r>
              <a:rPr lang="en-US" sz="1800" b="1" dirty="0" smtClean="0"/>
              <a:t>design analysis and optimization approach (Architecture).</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 Sample </a:t>
            </a:r>
            <a:r>
              <a:rPr lang="en-US" sz="2000" b="1" dirty="0" smtClean="0"/>
              <a:t>text </a:t>
            </a:r>
            <a:r>
              <a:rPr lang="en-US" sz="2000" b="1" dirty="0"/>
              <a:t>Sample text</a:t>
            </a:r>
            <a:r>
              <a:rPr lang="en-US" sz="2000" b="1" dirty="0" smtClean="0"/>
              <a:t>.</a:t>
            </a:r>
            <a:endParaRPr lang="en-SG" sz="2000" b="1" dirty="0"/>
          </a:p>
        </p:txBody>
      </p:sp>
      <p:sp>
        <p:nvSpPr>
          <p:cNvPr id="34" name="TextBox 33"/>
          <p:cNvSpPr txBox="1"/>
          <p:nvPr/>
        </p:nvSpPr>
        <p:spPr>
          <a:xfrm>
            <a:off x="90288" y="5891904"/>
            <a:ext cx="6845418" cy="2308324"/>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min. 1:1000 Scale Site Layout Plan with simple shadow study analysis and delete this Note.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39" name="TextBox 38"/>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a:t>
            </a:r>
            <a:r>
              <a:rPr lang="en-US" sz="2400" b="1" dirty="0" smtClean="0"/>
              <a:t>Design: </a:t>
            </a:r>
            <a:r>
              <a:rPr lang="en-US" sz="1800" b="1" dirty="0"/>
              <a:t>please put in textual description to </a:t>
            </a:r>
            <a:r>
              <a:rPr lang="en-US" sz="1800" b="1" dirty="0" smtClean="0"/>
              <a:t>describe BIM for computational design, analysis and optimisation approach (architectural).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a:t>
            </a:r>
            <a:endParaRPr lang="en-SG" sz="1800" b="1" dirty="0"/>
          </a:p>
        </p:txBody>
      </p:sp>
      <p:cxnSp>
        <p:nvCxnSpPr>
          <p:cNvPr id="30" name="Straight Connector 29"/>
          <p:cNvCxnSpPr/>
          <p:nvPr/>
        </p:nvCxnSpPr>
        <p:spPr>
          <a:xfrm>
            <a:off x="7119088" y="20181600"/>
            <a:ext cx="14278001"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630399"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
        <p:nvSpPr>
          <p:cNvPr id="49" name="TextBox 48"/>
          <p:cNvSpPr txBox="1"/>
          <p:nvPr/>
        </p:nvSpPr>
        <p:spPr>
          <a:xfrm>
            <a:off x="17071498" y="19812268"/>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Typical Floor Plan 1:500</a:t>
            </a:r>
          </a:p>
        </p:txBody>
      </p:sp>
      <p:graphicFrame>
        <p:nvGraphicFramePr>
          <p:cNvPr id="29" name="Table 28"/>
          <p:cNvGraphicFramePr>
            <a:graphicFrameLocks noGrp="1"/>
          </p:cNvGraphicFramePr>
          <p:nvPr>
            <p:extLst>
              <p:ext uri="{D42A27DB-BD31-4B8C-83A1-F6EECF244321}">
                <p14:modId xmlns:p14="http://schemas.microsoft.com/office/powerpoint/2010/main" val="3473233223"/>
              </p:ext>
            </p:extLst>
          </p:nvPr>
        </p:nvGraphicFramePr>
        <p:xfrm>
          <a:off x="-23582" y="28302075"/>
          <a:ext cx="21420671" cy="2048303"/>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52657">
                  <a:extLst>
                    <a:ext uri="{9D8B030D-6E8A-4147-A177-3AD203B41FA5}">
                      <a16:colId xmlns:a16="http://schemas.microsoft.com/office/drawing/2014/main" val="20003"/>
                    </a:ext>
                  </a:extLst>
                </a:gridCol>
                <a:gridCol w="8481189">
                  <a:extLst>
                    <a:ext uri="{9D8B030D-6E8A-4147-A177-3AD203B41FA5}">
                      <a16:colId xmlns:a16="http://schemas.microsoft.com/office/drawing/2014/main" val="20004"/>
                    </a:ext>
                  </a:extLst>
                </a:gridCol>
              </a:tblGrid>
              <a:tr h="382664">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2022</a:t>
                      </a:r>
                    </a:p>
                    <a:p>
                      <a:pPr marL="0" indent="0" algn="ctr"/>
                      <a:r>
                        <a:rPr lang="en-HK" sz="3600" b="1" kern="1200" baseline="0" dirty="0" smtClean="0">
                          <a:solidFill>
                            <a:schemeClr val="bg1"/>
                          </a:solidFill>
                          <a:latin typeface="+mn-lt"/>
                          <a:ea typeface="+mn-ea"/>
                          <a:cs typeface="+mn-cs"/>
                        </a:rPr>
                        <a:t>Modularity &amp; Adaptability in Transitional Housing Design with Use of 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82664">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82664">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00311">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32" name="TextBox 31"/>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2022 – </a:t>
            </a:r>
            <a:r>
              <a:rPr lang="en-US" sz="4800" b="1" dirty="0" smtClean="0">
                <a:solidFill>
                  <a:schemeClr val="bg1"/>
                </a:solidFill>
              </a:rPr>
              <a:t>Submission Poster Template</a:t>
            </a:r>
            <a:endParaRPr lang="en-SG" sz="19900" b="1" dirty="0">
              <a:solidFill>
                <a:schemeClr val="bg1"/>
              </a:solidFill>
            </a:endParaRPr>
          </a:p>
        </p:txBody>
      </p:sp>
      <p:sp>
        <p:nvSpPr>
          <p:cNvPr id="22" name="TextBox 21"/>
          <p:cNvSpPr txBox="1"/>
          <p:nvPr/>
        </p:nvSpPr>
        <p:spPr>
          <a:xfrm>
            <a:off x="320040" y="15046226"/>
            <a:ext cx="6233160"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Please replace with infographics/images that describes the </a:t>
            </a:r>
            <a:r>
              <a:rPr lang="en-US" sz="2400" dirty="0" smtClean="0">
                <a:cs typeface="Arial" panose="020B0604020202020204" pitchFamily="34" charset="0"/>
              </a:rPr>
              <a:t>computational d</a:t>
            </a:r>
            <a:r>
              <a:rPr lang="en-US" sz="2400" dirty="0" smtClean="0"/>
              <a:t>esign analysis and </a:t>
            </a:r>
            <a:r>
              <a:rPr lang="en-US" sz="2400" dirty="0"/>
              <a:t>optimisation approach (Architectural)</a:t>
            </a:r>
            <a:r>
              <a:rPr lang="en-US" sz="2400" b="1" dirty="0" smtClean="0">
                <a:cs typeface="Arial" panose="020B0604020202020204" pitchFamily="34" charset="0"/>
              </a:rPr>
              <a:t> </a:t>
            </a:r>
            <a:r>
              <a:rPr lang="en-US" sz="2400" dirty="0">
                <a:cs typeface="Arial" panose="020B0604020202020204" pitchFamily="34" charset="0"/>
              </a:rPr>
              <a:t>and delete these texts.</a:t>
            </a:r>
            <a:endParaRPr lang="en-SG" sz="2400" dirty="0"/>
          </a:p>
        </p:txBody>
      </p:sp>
      <p:sp>
        <p:nvSpPr>
          <p:cNvPr id="23" name="TextBox 22"/>
          <p:cNvSpPr txBox="1"/>
          <p:nvPr/>
        </p:nvSpPr>
        <p:spPr>
          <a:xfrm>
            <a:off x="14630399" y="22768598"/>
            <a:ext cx="6195329"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 rendered perspective </a:t>
            </a:r>
            <a:r>
              <a:rPr lang="en-US" sz="2400" dirty="0" smtClean="0">
                <a:cs typeface="Arial" panose="020B0604020202020204" pitchFamily="34" charset="0"/>
              </a:rPr>
              <a:t>overall bird eye view </a:t>
            </a:r>
            <a:r>
              <a:rPr lang="en-US" sz="2400" dirty="0">
                <a:cs typeface="Arial" panose="020B0604020202020204" pitchFamily="34" charset="0"/>
              </a:rPr>
              <a:t>to illustrate the architectural design (night view) and delete this Note.</a:t>
            </a:r>
          </a:p>
          <a:p>
            <a:pPr marL="457200" indent="-457200">
              <a:buFont typeface="+mj-lt"/>
              <a:buAutoNum type="arabicPeriod"/>
            </a:pPr>
            <a:r>
              <a:rPr lang="en-US" sz="2400" dirty="0" smtClean="0">
                <a:cs typeface="Arial" panose="020B0604020202020204" pitchFamily="34" charset="0"/>
              </a:rPr>
              <a:t>Please </a:t>
            </a:r>
            <a:r>
              <a:rPr lang="en-US" sz="2400" dirty="0">
                <a:cs typeface="Arial" panose="020B0604020202020204" pitchFamily="34" charset="0"/>
              </a:rPr>
              <a:t>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4" name="TextBox 23"/>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a:cs typeface="Arial" panose="020B0604020202020204" pitchFamily="34" charset="0"/>
              </a:rPr>
              <a:t>O</a:t>
            </a:r>
            <a:r>
              <a:rPr lang="en-US" sz="1800" b="1" dirty="0" smtClean="0">
                <a:cs typeface="Arial" panose="020B0604020202020204" pitchFamily="34" charset="0"/>
              </a:rPr>
              <a:t>verall Bird Eye </a:t>
            </a:r>
            <a:r>
              <a:rPr lang="en-US" sz="1800" b="1" dirty="0">
                <a:cs typeface="Arial" panose="020B0604020202020204" pitchFamily="34" charset="0"/>
              </a:rPr>
              <a:t>view (Night </a:t>
            </a:r>
            <a:r>
              <a:rPr lang="en-US" sz="1800" b="1" dirty="0" smtClean="0">
                <a:cs typeface="Arial" panose="020B0604020202020204" pitchFamily="34" charset="0"/>
              </a:rPr>
              <a:t>View)</a:t>
            </a:r>
          </a:p>
        </p:txBody>
      </p:sp>
      <p:sp>
        <p:nvSpPr>
          <p:cNvPr id="25" name="TextBox 24"/>
          <p:cNvSpPr txBox="1"/>
          <p:nvPr/>
        </p:nvSpPr>
        <p:spPr>
          <a:xfrm>
            <a:off x="9419623" y="1980079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Ground Floor Plan 1:500</a:t>
            </a:r>
          </a:p>
        </p:txBody>
      </p:sp>
      <p:cxnSp>
        <p:nvCxnSpPr>
          <p:cNvPr id="26" name="Straight Connector 25"/>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35470" y="22768598"/>
            <a:ext cx="6221581"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internal </a:t>
            </a:r>
            <a:r>
              <a:rPr lang="en-US" sz="2400" dirty="0">
                <a:cs typeface="Arial" panose="020B0604020202020204" pitchFamily="34" charset="0"/>
              </a:rPr>
              <a:t>perspective views with min. 1:500 scale to illustrate the </a:t>
            </a:r>
            <a:r>
              <a:rPr lang="en-US" sz="2400" dirty="0" smtClean="0">
                <a:cs typeface="Arial" panose="020B0604020202020204" pitchFamily="34" charset="0"/>
              </a:rPr>
              <a:t>design </a:t>
            </a:r>
            <a:r>
              <a:rPr lang="en-US" sz="2400" dirty="0">
                <a:cs typeface="Arial" panose="020B0604020202020204" pitchFamily="34" charset="0"/>
              </a:rPr>
              <a:t>element </a:t>
            </a:r>
            <a:r>
              <a:rPr lang="en-US" sz="2400" dirty="0"/>
              <a:t>and how is it developed with using BIM </a:t>
            </a:r>
            <a:r>
              <a:rPr lang="en-US" sz="2400" dirty="0" smtClean="0"/>
              <a:t>(Architectural)</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8" name="TextBox 27"/>
          <p:cNvSpPr txBox="1"/>
          <p:nvPr/>
        </p:nvSpPr>
        <p:spPr>
          <a:xfrm>
            <a:off x="9850357"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31" name="TextBox 30"/>
          <p:cNvSpPr txBox="1"/>
          <p:nvPr/>
        </p:nvSpPr>
        <p:spPr>
          <a:xfrm>
            <a:off x="7548595"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Tree>
    <p:extLst>
      <p:ext uri="{BB962C8B-B14F-4D97-AF65-F5344CB8AC3E}">
        <p14:creationId xmlns:p14="http://schemas.microsoft.com/office/powerpoint/2010/main" val="2804126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2022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(Structural) and delete this Note.</a:t>
            </a:r>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(Structural)</a:t>
            </a:r>
            <a:r>
              <a:rPr lang="en-US" sz="2400" dirty="0">
                <a:cs typeface="Arial" panose="020B0604020202020204" pitchFamily="34" charset="0"/>
              </a:rPr>
              <a:t> 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65" name="TextBox 64"/>
          <p:cNvSpPr txBox="1"/>
          <p:nvPr/>
        </p:nvSpPr>
        <p:spPr>
          <a:xfrm>
            <a:off x="205297" y="6246071"/>
            <a:ext cx="6705600"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approach </a:t>
            </a:r>
            <a:r>
              <a:rPr lang="en-US" sz="2400" b="1" dirty="0" smtClean="0">
                <a:cs typeface="Arial" panose="020B0604020202020204" pitchFamily="34" charset="0"/>
              </a:rPr>
              <a:t>and construction details of DfMA </a:t>
            </a:r>
            <a:r>
              <a:rPr lang="en-US" sz="2400" dirty="0" smtClean="0">
                <a:cs typeface="Arial" panose="020B0604020202020204" pitchFamily="34" charset="0"/>
              </a:rPr>
              <a:t>and delete these texts.</a:t>
            </a:r>
            <a:endParaRPr lang="en-SG" sz="2400" dirty="0"/>
          </a:p>
        </p:txBody>
      </p:sp>
      <p:sp>
        <p:nvSpPr>
          <p:cNvPr id="66" name="TextBox 65"/>
          <p:cNvSpPr txBox="1"/>
          <p:nvPr/>
        </p:nvSpPr>
        <p:spPr>
          <a:xfrm>
            <a:off x="349368" y="19810879"/>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BIM for computational design, e</a:t>
            </a:r>
            <a:r>
              <a:rPr lang="en-US" sz="2400" dirty="0" smtClean="0"/>
              <a:t>ngineering, </a:t>
            </a:r>
            <a:r>
              <a:rPr lang="en-US" sz="2400" dirty="0"/>
              <a:t>analysis </a:t>
            </a:r>
            <a:r>
              <a:rPr lang="en-US" sz="2400" dirty="0" smtClean="0"/>
              <a:t>and </a:t>
            </a:r>
            <a:r>
              <a:rPr lang="en-US" sz="2400" dirty="0"/>
              <a:t>optimisation approach (Structural)</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68" name="Straight Connector 67"/>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4088" y="10968269"/>
            <a:ext cx="7071628" cy="1118255"/>
          </a:xfrm>
          <a:prstGeom prst="rect">
            <a:avLst/>
          </a:prstGeom>
          <a:solidFill>
            <a:srgbClr val="FFFFFF"/>
          </a:solidFill>
        </p:spPr>
        <p:txBody>
          <a:bodyPr wrap="square" rtlCol="0">
            <a:spAutoFit/>
          </a:bodyPr>
          <a:lstStyle/>
          <a:p>
            <a:pPr marL="0" lvl="1" algn="just">
              <a:lnSpc>
                <a:spcPts val="2000"/>
              </a:lnSpc>
            </a:pPr>
            <a:r>
              <a:rPr lang="en-US" sz="2400" b="1" dirty="0" smtClean="0"/>
              <a:t>MiC/DfMA: </a:t>
            </a:r>
            <a:r>
              <a:rPr lang="en-US" sz="1800" b="1" dirty="0" smtClean="0"/>
              <a:t>please put in with textual description to describe the approach and design of the </a:t>
            </a:r>
            <a:r>
              <a:rPr lang="en-US" sz="1800" b="1" dirty="0" smtClean="0">
                <a:cs typeface="Arial" panose="020B0604020202020204" pitchFamily="34" charset="0"/>
              </a:rPr>
              <a:t>Construction Details of MiC/DfMA. </a:t>
            </a:r>
            <a:r>
              <a:rPr lang="en-US" sz="2000" b="1" dirty="0">
                <a:cs typeface="Arial" panose="020B0604020202020204" pitchFamily="34" charset="0"/>
              </a:rPr>
              <a:t>Sample text Sample text Sample text Sample text Sample text Sample text Sample text Sample text Sample text Sample text </a:t>
            </a:r>
            <a:r>
              <a:rPr lang="en-US" sz="2000" b="1" dirty="0" smtClean="0">
                <a:cs typeface="Arial" panose="020B0604020202020204" pitchFamily="34" charset="0"/>
              </a:rPr>
              <a:t>Sample</a:t>
            </a:r>
            <a:endParaRPr lang="en-SG" sz="2000" b="1" dirty="0"/>
          </a:p>
        </p:txBody>
      </p:sp>
      <p:sp>
        <p:nvSpPr>
          <p:cNvPr id="38" name="TextBox 37"/>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(Structural).</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text</a:t>
            </a:r>
            <a:r>
              <a:rPr lang="en-US" sz="2000" b="1" dirty="0" smtClean="0"/>
              <a:t>.</a:t>
            </a:r>
            <a:endParaRPr lang="en-SG" sz="2000" b="1" dirty="0"/>
          </a:p>
        </p:txBody>
      </p:sp>
      <p:sp>
        <p:nvSpPr>
          <p:cNvPr id="61" name="TextBox 60"/>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(Structural)</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62" name="TextBox 61"/>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63" name="TextBox 62"/>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graphicFrame>
        <p:nvGraphicFramePr>
          <p:cNvPr id="41" name="Table 40"/>
          <p:cNvGraphicFramePr>
            <a:graphicFrameLocks noGrp="1"/>
          </p:cNvGraphicFramePr>
          <p:nvPr>
            <p:extLst>
              <p:ext uri="{D42A27DB-BD31-4B8C-83A1-F6EECF244321}">
                <p14:modId xmlns:p14="http://schemas.microsoft.com/office/powerpoint/2010/main" val="2600072927"/>
              </p:ext>
            </p:extLst>
          </p:nvPr>
        </p:nvGraphicFramePr>
        <p:xfrm>
          <a:off x="-23582" y="28302076"/>
          <a:ext cx="21420672" cy="2056004"/>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75517">
                  <a:extLst>
                    <a:ext uri="{9D8B030D-6E8A-4147-A177-3AD203B41FA5}">
                      <a16:colId xmlns:a16="http://schemas.microsoft.com/office/drawing/2014/main" val="20003"/>
                    </a:ext>
                  </a:extLst>
                </a:gridCol>
                <a:gridCol w="8458330">
                  <a:extLst>
                    <a:ext uri="{9D8B030D-6E8A-4147-A177-3AD203B41FA5}">
                      <a16:colId xmlns:a16="http://schemas.microsoft.com/office/drawing/2014/main" val="20004"/>
                    </a:ext>
                  </a:extLst>
                </a:gridCol>
              </a:tblGrid>
              <a:tr h="378883">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2022</a:t>
                      </a:r>
                    </a:p>
                    <a:p>
                      <a:pPr marL="0" indent="0" algn="ctr"/>
                      <a:r>
                        <a:rPr lang="en-HK" sz="3600" b="1" kern="1200" baseline="0" dirty="0" smtClean="0">
                          <a:solidFill>
                            <a:schemeClr val="bg1"/>
                          </a:solidFill>
                          <a:latin typeface="+mn-lt"/>
                          <a:ea typeface="+mn-ea"/>
                          <a:cs typeface="+mn-cs"/>
                        </a:rPr>
                        <a:t>Modularity &amp; Adaptability in Transitional Housing Design with Use of 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78883">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8883">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19355">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5" name="Straight Connector 24"/>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a:t>
            </a:r>
            <a:r>
              <a:rPr lang="en-US" sz="1800" b="1" dirty="0"/>
              <a:t>for computational </a:t>
            </a:r>
            <a:r>
              <a:rPr lang="en-US" sz="1800" b="1" dirty="0" smtClean="0"/>
              <a:t>design, engineering, analysis and optimisation approach (structural).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Tree>
    <p:extLst>
      <p:ext uri="{BB962C8B-B14F-4D97-AF65-F5344CB8AC3E}">
        <p14:creationId xmlns:p14="http://schemas.microsoft.com/office/powerpoint/2010/main" val="2174750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 y="2306"/>
            <a:ext cx="21373507" cy="2048302"/>
          </a:xfrm>
          <a:prstGeom prst="rect">
            <a:avLst/>
          </a:prstGeom>
          <a:solidFill>
            <a:srgbClr val="92D050"/>
          </a:solidFill>
          <a:ln>
            <a:noFill/>
          </a:ln>
        </p:spPr>
        <p:txBody>
          <a:bodyPr wrap="square" rtlCol="0">
            <a:noAutofit/>
          </a:bodyPr>
          <a:lstStyle/>
          <a:p>
            <a:r>
              <a:rPr lang="en-US" b="1" dirty="0" smtClean="0">
                <a:solidFill>
                  <a:schemeClr val="bg1"/>
                </a:solidFill>
              </a:rPr>
              <a:t>CIC BIM Competition 2022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3" name="Table 32"/>
          <p:cNvGraphicFramePr>
            <a:graphicFrameLocks noGrp="1"/>
          </p:cNvGraphicFramePr>
          <p:nvPr>
            <p:extLst>
              <p:ext uri="{D42A27DB-BD31-4B8C-83A1-F6EECF244321}">
                <p14:modId xmlns:p14="http://schemas.microsoft.com/office/powerpoint/2010/main" val="2287425278"/>
              </p:ext>
            </p:extLst>
          </p:nvPr>
        </p:nvGraphicFramePr>
        <p:xfrm>
          <a:off x="-23582" y="28302075"/>
          <a:ext cx="21420672" cy="1977900"/>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63048">
                  <a:extLst>
                    <a:ext uri="{9D8B030D-6E8A-4147-A177-3AD203B41FA5}">
                      <a16:colId xmlns:a16="http://schemas.microsoft.com/office/drawing/2014/main" val="20003"/>
                    </a:ext>
                  </a:extLst>
                </a:gridCol>
                <a:gridCol w="8470799">
                  <a:extLst>
                    <a:ext uri="{9D8B030D-6E8A-4147-A177-3AD203B41FA5}">
                      <a16:colId xmlns:a16="http://schemas.microsoft.com/office/drawing/2014/main" val="20004"/>
                    </a:ext>
                  </a:extLst>
                </a:gridCol>
              </a:tblGrid>
              <a:tr h="363537">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2022</a:t>
                      </a:r>
                    </a:p>
                    <a:p>
                      <a:pPr marL="0" indent="0" algn="ctr"/>
                      <a:r>
                        <a:rPr lang="en-HK" sz="3600" b="1" kern="1200" baseline="0" dirty="0" smtClean="0">
                          <a:solidFill>
                            <a:schemeClr val="bg1"/>
                          </a:solidFill>
                          <a:latin typeface="+mn-lt"/>
                          <a:ea typeface="+mn-ea"/>
                          <a:cs typeface="+mn-cs"/>
                        </a:rPr>
                        <a:t>Modularity &amp; Adaptability in Transitional Housing Design with Use of 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363537">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63537">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887289">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3" name="Straight Connector 22"/>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518" y="10982196"/>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Design Coordination: </a:t>
            </a:r>
            <a:r>
              <a:rPr lang="en-US" sz="1800" b="1" dirty="0"/>
              <a:t>please put in textual description to describe the </a:t>
            </a:r>
            <a:r>
              <a:rPr lang="en-US" sz="1800" b="1" dirty="0" smtClean="0"/>
              <a:t>use of BIM platform and methodology of </a:t>
            </a:r>
            <a:r>
              <a:rPr lang="en-US" sz="1800" b="1" dirty="0"/>
              <a:t>inter</a:t>
            </a:r>
            <a:r>
              <a:rPr lang="en-US" sz="1800" b="1" dirty="0" smtClean="0"/>
              <a:t>disciplinary design coordination.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25" name="TextBox 24"/>
          <p:cNvSpPr txBox="1"/>
          <p:nvPr/>
        </p:nvSpPr>
        <p:spPr>
          <a:xfrm>
            <a:off x="349368" y="5520320"/>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interdisciplinary (Architectural, Structural and Building Services) design </a:t>
            </a:r>
            <a:r>
              <a:rPr lang="en-US" sz="2400" dirty="0"/>
              <a:t>coordination</a:t>
            </a:r>
            <a:r>
              <a:rPr lang="en-US" sz="2400" dirty="0" smtClean="0">
                <a:cs typeface="Arial" panose="020B0604020202020204" pitchFamily="34" charset="0"/>
              </a:rPr>
              <a:t> and delete these texts.</a:t>
            </a:r>
            <a:endParaRPr lang="en-SG" sz="2400" dirty="0"/>
          </a:p>
        </p:txBody>
      </p:sp>
      <p:sp>
        <p:nvSpPr>
          <p:cNvPr id="27" name="TextBox 26"/>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(Building Services) and delete this Note.</a:t>
            </a:r>
          </a:p>
        </p:txBody>
      </p:sp>
      <p:sp>
        <p:nvSpPr>
          <p:cNvPr id="28" name="TextBox 27"/>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a:t>
            </a:r>
            <a:r>
              <a:rPr lang="en-US" sz="2400" dirty="0" smtClean="0"/>
              <a:t>(Building Services)</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31" name="TextBox 30"/>
          <p:cNvSpPr txBox="1"/>
          <p:nvPr/>
        </p:nvSpPr>
        <p:spPr>
          <a:xfrm>
            <a:off x="306691" y="22768598"/>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the computational e</a:t>
            </a:r>
            <a:r>
              <a:rPr lang="en-US" sz="2400" dirty="0" smtClean="0"/>
              <a:t>ngineering </a:t>
            </a:r>
            <a:r>
              <a:rPr lang="en-US" sz="2400" dirty="0"/>
              <a:t>analysis </a:t>
            </a:r>
            <a:r>
              <a:rPr lang="en-US" sz="2400" dirty="0" smtClean="0"/>
              <a:t>and </a:t>
            </a:r>
            <a:r>
              <a:rPr lang="en-US" sz="2400" dirty="0"/>
              <a:t>optimisation approach </a:t>
            </a:r>
            <a:r>
              <a:rPr lang="en-US" sz="2400" dirty="0" smtClean="0"/>
              <a:t>(Building Services)</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35" name="Straight Connector 34"/>
          <p:cNvCxnSpPr/>
          <p:nvPr/>
        </p:nvCxnSpPr>
        <p:spPr>
          <a:xfrm>
            <a:off x="16175" y="20180211"/>
            <a:ext cx="21380914" cy="13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(Building Services).</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a:t>
            </a:r>
            <a:endParaRPr lang="en-SG" sz="2000" b="1" dirty="0"/>
          </a:p>
        </p:txBody>
      </p:sp>
      <p:sp>
        <p:nvSpPr>
          <p:cNvPr id="46" name="TextBox 45"/>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(Building Services)</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47" name="TextBox 46"/>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48" name="TextBox 47"/>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50" name="TextBox 49"/>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for computational engineering analysis and optimisation approach (Building Services).</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sp>
        <p:nvSpPr>
          <p:cNvPr id="34" name="TextBox 33"/>
          <p:cNvSpPr txBox="1"/>
          <p:nvPr/>
        </p:nvSpPr>
        <p:spPr>
          <a:xfrm>
            <a:off x="16175" y="19044687"/>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Project Team Collaboration: </a:t>
            </a:r>
            <a:r>
              <a:rPr lang="en-US" sz="1800" b="1" dirty="0"/>
              <a:t>please put in textual description to describe the </a:t>
            </a:r>
            <a:r>
              <a:rPr lang="en-US" sz="1800" b="1" dirty="0" smtClean="0"/>
              <a:t>use of BIM platform and methodology of project team collaboration.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36" name="TextBox 35"/>
          <p:cNvSpPr txBox="1"/>
          <p:nvPr/>
        </p:nvSpPr>
        <p:spPr>
          <a:xfrm>
            <a:off x="351025" y="14842701"/>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project team (Architectural, Structural and Building Services) collaboration </a:t>
            </a:r>
            <a:r>
              <a:rPr lang="en-US" sz="2400" dirty="0" smtClean="0">
                <a:cs typeface="Arial" panose="020B0604020202020204" pitchFamily="34" charset="0"/>
              </a:rPr>
              <a:t>and delete these texts.</a:t>
            </a:r>
            <a:endParaRPr lang="en-SG" sz="2400" dirty="0"/>
          </a:p>
        </p:txBody>
      </p:sp>
    </p:spTree>
    <p:extLst>
      <p:ext uri="{BB962C8B-B14F-4D97-AF65-F5344CB8AC3E}">
        <p14:creationId xmlns:p14="http://schemas.microsoft.com/office/powerpoint/2010/main" val="2561322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3425</TotalTime>
  <Words>2347</Words>
  <Application>Microsoft Office PowerPoint</Application>
  <PresentationFormat>Custom</PresentationFormat>
  <Paragraphs>130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Woon Wei PONG (BCA)</dc:creator>
  <cp:lastModifiedBy>CD - Angel Ko</cp:lastModifiedBy>
  <cp:revision>206</cp:revision>
  <dcterms:created xsi:type="dcterms:W3CDTF">2016-08-18T03:04:59Z</dcterms:created>
  <dcterms:modified xsi:type="dcterms:W3CDTF">2021-11-30T09:24:51Z</dcterms:modified>
</cp:coreProperties>
</file>