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928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ingYing" initials="Y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5556" autoAdjust="0"/>
  </p:normalViewPr>
  <p:slideViewPr>
    <p:cSldViewPr snapToGrid="0">
      <p:cViewPr varScale="1">
        <p:scale>
          <a:sx n="59" d="100"/>
          <a:sy n="59" d="100"/>
        </p:scale>
        <p:origin x="90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DB29-903D-4755-9980-AAD019DFE430}" type="datetimeFigureOut">
              <a:rPr lang="zh-TW" altLang="en-US" smtClean="0"/>
              <a:pPr/>
              <a:t>2021/11/12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36ED-4621-47FB-B3E6-0409CBF2D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9"/>
          <p:cNvSpPr/>
          <p:nvPr/>
        </p:nvSpPr>
        <p:spPr>
          <a:xfrm>
            <a:off x="660401" y="0"/>
            <a:ext cx="7079342" cy="5689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15" name="矩形 10"/>
          <p:cNvSpPr/>
          <p:nvPr/>
        </p:nvSpPr>
        <p:spPr>
          <a:xfrm>
            <a:off x="660401" y="2275933"/>
            <a:ext cx="7079342" cy="3413668"/>
          </a:xfrm>
          <a:prstGeom prst="rect">
            <a:avLst/>
          </a:prstGeom>
          <a:solidFill>
            <a:srgbClr val="7FB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6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572" y="613480"/>
            <a:ext cx="5291602" cy="10733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1" y="2275933"/>
            <a:ext cx="7079342" cy="205543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6000" b="1" dirty="0">
                <a:solidFill>
                  <a:schemeClr val="bg1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0402" y="4331368"/>
            <a:ext cx="7079342" cy="135823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>
                <a:solidFill>
                  <a:schemeClr val="bg1"/>
                </a:solidFill>
                <a:ea typeface="新細明體" panose="02020500000000000000" pitchFamily="18" charset="-120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6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85B73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/>
          <a:lstStyle>
            <a:lvl1pPr>
              <a:defRPr lang="en-US" sz="3600" b="1" dirty="0">
                <a:solidFill>
                  <a:srgbClr val="85B73D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smtClean="0">
                <a:solidFill>
                  <a:srgbClr val="85B73D"/>
                </a:solidFill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31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15" name="矩形 19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85B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58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338CBA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338CB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矩形 4"/>
          <p:cNvSpPr/>
          <p:nvPr/>
        </p:nvSpPr>
        <p:spPr>
          <a:xfrm>
            <a:off x="1296014" y="-18062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338C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rgbClr val="338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5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43858"/>
            <a:ext cx="428138" cy="58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947" y="366631"/>
            <a:ext cx="10204853" cy="733002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ED7D3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948" y="1277514"/>
            <a:ext cx="10204852" cy="4899449"/>
          </a:xfrm>
        </p:spPr>
        <p:txBody>
          <a:bodyPr/>
          <a:lstStyle>
            <a:lvl1pPr>
              <a:defRPr lang="en-US" sz="2400" b="1" kern="1200" dirty="0" smtClean="0">
                <a:solidFill>
                  <a:srgbClr val="ED7D3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ts val="2700"/>
              </a:lnSpc>
            </a:pPr>
            <a:r>
              <a:rPr lang="zh-TW" altLang="en-US" smtClean="0"/>
              <a:t>編輯母片文字樣式</a:t>
            </a:r>
          </a:p>
          <a:p>
            <a:pPr lvl="1">
              <a:lnSpc>
                <a:spcPts val="2700"/>
              </a:lnSpc>
            </a:pPr>
            <a:r>
              <a:rPr lang="zh-TW" altLang="en-US" smtClean="0"/>
              <a:t>第二層</a:t>
            </a:r>
          </a:p>
          <a:p>
            <a:pPr lvl="2">
              <a:lnSpc>
                <a:spcPts val="2700"/>
              </a:lnSpc>
            </a:pPr>
            <a:r>
              <a:rPr lang="zh-TW" altLang="en-US" smtClean="0"/>
              <a:t>第三層</a:t>
            </a:r>
          </a:p>
          <a:p>
            <a:pPr lvl="3">
              <a:lnSpc>
                <a:spcPts val="2700"/>
              </a:lnSpc>
            </a:pPr>
            <a:r>
              <a:rPr lang="zh-TW" altLang="en-US" smtClean="0"/>
              <a:t>第四層</a:t>
            </a:r>
          </a:p>
          <a:p>
            <a:pPr lvl="4">
              <a:lnSpc>
                <a:spcPts val="2700"/>
              </a:lnSpc>
            </a:pPr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62719" y="6464901"/>
            <a:ext cx="529281" cy="365125"/>
          </a:xfr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4"/>
          <p:cNvSpPr/>
          <p:nvPr/>
        </p:nvSpPr>
        <p:spPr>
          <a:xfrm>
            <a:off x="1296014" y="0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7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8"/>
          <p:cNvSpPr/>
          <p:nvPr/>
        </p:nvSpPr>
        <p:spPr>
          <a:xfrm>
            <a:off x="1888" y="1517719"/>
            <a:ext cx="12192000" cy="538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  <p:pic>
        <p:nvPicPr>
          <p:cNvPr id="14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73" y="6036727"/>
            <a:ext cx="2838427" cy="575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1709739"/>
            <a:ext cx="7385050" cy="27432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lang="en-US" sz="4800" b="1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0" y="4674498"/>
            <a:ext cx="7391400" cy="1500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lang="en-US" dirty="0" smtClean="0"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ts val="2000"/>
              </a:lnSpc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96014" y="1325701"/>
            <a:ext cx="10895986" cy="29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7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66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9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2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9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95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39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40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0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6DC1-78AA-4117-8783-3E6558D75EE5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2021/11/12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8005" y="6476399"/>
            <a:ext cx="5539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700" b="1" i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F1BBE3-D756-436A-98AE-FE9EDE5E23E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6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11443" y="-48128"/>
            <a:ext cx="1078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b="1" dirty="0">
                <a:solidFill>
                  <a:schemeClr val="bg1"/>
                </a:solidFill>
              </a:rPr>
              <a:t>CIC BIM Competition </a:t>
            </a:r>
            <a:r>
              <a:rPr lang="en-US" altLang="zh-HK" b="1" dirty="0" smtClean="0">
                <a:solidFill>
                  <a:schemeClr val="bg1"/>
                </a:solidFill>
              </a:rPr>
              <a:t>2022 </a:t>
            </a:r>
            <a:r>
              <a:rPr lang="en-US" altLang="zh-HK" b="1" dirty="0">
                <a:solidFill>
                  <a:schemeClr val="bg1"/>
                </a:solidFill>
              </a:rPr>
              <a:t>- Content Guide</a:t>
            </a:r>
            <a:endParaRPr lang="en-SG" altLang="zh-HK" b="1" dirty="0">
              <a:solidFill>
                <a:schemeClr val="bg1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95555" y="402000"/>
            <a:ext cx="1160088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1100" b="1" dirty="0" smtClean="0"/>
              <a:t>Executive Summary</a:t>
            </a:r>
            <a:r>
              <a:rPr lang="en-US" sz="1100" b="1" dirty="0" smtClean="0"/>
              <a:t> - 1 slide to cover following sections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Brief introduction and objective of participation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Roles and responsibilities of each member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Overview of the complete package of submission</a:t>
            </a:r>
          </a:p>
          <a:p>
            <a:endParaRPr lang="en-HK" sz="1100" dirty="0" smtClean="0"/>
          </a:p>
          <a:p>
            <a:r>
              <a:rPr lang="en-HK" sz="1100" b="1" dirty="0" smtClean="0"/>
              <a:t>Use of Information - </a:t>
            </a:r>
            <a:r>
              <a:rPr lang="en-US" sz="1100" b="1" dirty="0" smtClean="0"/>
              <a:t>6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Demonstration on understanding of the objective of competition</a:t>
            </a:r>
            <a:endParaRPr lang="en-US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Identification of key issues</a:t>
            </a:r>
            <a:endParaRPr lang="en-HK" sz="1100" dirty="0" smtClean="0"/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concept, approach to site/building design and background research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Passive </a:t>
            </a:r>
            <a:r>
              <a:rPr lang="en-US" sz="1100" dirty="0"/>
              <a:t>s</a:t>
            </a:r>
            <a:r>
              <a:rPr lang="en-US" sz="1100" dirty="0" smtClean="0"/>
              <a:t>ustainable</a:t>
            </a:r>
            <a:r>
              <a:rPr lang="en-HK" sz="1100" dirty="0" smtClean="0"/>
              <a:t> design being adopted and relevant justification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Overall approach of the production and delivery of the project, including the development of the Pre-Appointment BIM Execution Plan (BEP)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Compliance of spatial requirement with justification by the use of automatic area calculation in BIM software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r>
              <a:rPr lang="en-US" sz="1100" b="1" dirty="0" smtClean="0"/>
              <a:t>BIM Uses in Design, Collaboration, Engineering, Analysis and </a:t>
            </a:r>
            <a:r>
              <a:rPr lang="en-US" sz="1100" b="1" dirty="0" err="1" smtClean="0"/>
              <a:t>Optimisation</a:t>
            </a:r>
            <a:r>
              <a:rPr lang="en-US" sz="1100" b="1" dirty="0" smtClean="0"/>
              <a:t> - 8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design strategy and how is it developed by using BIM (Architectural) 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engineering strategy and how is it developed by using BIM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</a:t>
            </a:r>
            <a:r>
              <a:rPr lang="en-US" sz="1100" dirty="0"/>
              <a:t>of engineering strategy and </a:t>
            </a:r>
            <a:r>
              <a:rPr lang="en-US" sz="1100" dirty="0" smtClean="0"/>
              <a:t>how is it developed by using BIM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</a:t>
            </a:r>
            <a:r>
              <a:rPr lang="en-US" sz="1100" dirty="0" smtClean="0"/>
              <a:t>and iteration process of design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(Architectural)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Illustrations of the 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(Structural)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/>
              <a:t>Illustrations of the </a:t>
            </a:r>
            <a:r>
              <a:rPr lang="en-US" sz="1100" dirty="0" smtClean="0"/>
              <a:t>approach, </a:t>
            </a:r>
            <a:r>
              <a:rPr lang="en-US" sz="1100" dirty="0"/>
              <a:t>workflow and iteration process of </a:t>
            </a:r>
            <a:r>
              <a:rPr lang="en-US" sz="1100" dirty="0" smtClean="0"/>
              <a:t>engineering analysis and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(Building Services)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analysis in 4D, i</a:t>
            </a:r>
            <a:r>
              <a:rPr lang="en-US" sz="1100" dirty="0"/>
              <a:t>ncluding </a:t>
            </a:r>
            <a:r>
              <a:rPr lang="en-US" sz="1100" dirty="0" smtClean="0"/>
              <a:t>to show buildability </a:t>
            </a:r>
            <a:r>
              <a:rPr lang="en-US" sz="1100" dirty="0"/>
              <a:t>and </a:t>
            </a:r>
            <a:r>
              <a:rPr lang="en-US" sz="1100" dirty="0" smtClean="0"/>
              <a:t>logistics planning </a:t>
            </a:r>
            <a:r>
              <a:rPr lang="en-US" sz="1100" dirty="0"/>
              <a:t>with use of </a:t>
            </a:r>
            <a:r>
              <a:rPr lang="en-US" sz="1100" dirty="0" err="1"/>
              <a:t>DfMA</a:t>
            </a:r>
            <a:r>
              <a:rPr lang="en-US" sz="1100" dirty="0"/>
              <a:t>, MiC &amp; </a:t>
            </a:r>
            <a:r>
              <a:rPr lang="en-US" sz="1100" dirty="0" err="1" smtClean="0"/>
              <a:t>MiMEP</a:t>
            </a:r>
            <a:r>
              <a:rPr lang="en-US" sz="1100" dirty="0" smtClean="0"/>
              <a:t>, </a:t>
            </a:r>
            <a:r>
              <a:rPr lang="en-US" sz="1100" dirty="0"/>
              <a:t>and </a:t>
            </a:r>
            <a:r>
              <a:rPr lang="en-US" sz="1100" dirty="0" smtClean="0"/>
              <a:t>the </a:t>
            </a:r>
            <a:r>
              <a:rPr lang="en-US" sz="1100" dirty="0" err="1" smtClean="0"/>
              <a:t>optimisation</a:t>
            </a:r>
            <a:r>
              <a:rPr lang="en-US" sz="1100" dirty="0" smtClean="0"/>
              <a:t> approach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List of Software being </a:t>
            </a:r>
            <a:r>
              <a:rPr lang="en-HK" sz="1100" dirty="0"/>
              <a:t>used (BIM, GIS and sustainable design </a:t>
            </a:r>
            <a:r>
              <a:rPr lang="en-HK" sz="1100" dirty="0" smtClean="0"/>
              <a:t>analysis </a:t>
            </a:r>
            <a:r>
              <a:rPr lang="en-HK" sz="1100" dirty="0"/>
              <a:t>tools, </a:t>
            </a:r>
            <a:r>
              <a:rPr lang="en-US" sz="1100" dirty="0"/>
              <a:t>with their version</a:t>
            </a:r>
            <a:r>
              <a:rPr lang="en-HK" sz="1100" dirty="0"/>
              <a:t>) &amp; </a:t>
            </a:r>
            <a:r>
              <a:rPr lang="en-HK" sz="1100" dirty="0" smtClean="0"/>
              <a:t>CDE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Illustration on use of BIM platform and methodology of interdisciplinary design coordination, and CDE for collaboration</a:t>
            </a:r>
          </a:p>
          <a:p>
            <a:pPr marL="171446" indent="-171446">
              <a:buFont typeface="+mj-lt"/>
              <a:buAutoNum type="arabicPeriod"/>
            </a:pPr>
            <a:r>
              <a:rPr lang="en-HK" sz="1100" dirty="0" smtClean="0"/>
              <a:t>Diagrammatic information to illustrate the data transfer (with file formats) among various BIM software</a:t>
            </a:r>
          </a:p>
          <a:p>
            <a:pPr marL="171446" indent="-171446">
              <a:buFont typeface="+mj-lt"/>
              <a:buAutoNum type="arabicPeriod"/>
            </a:pPr>
            <a:endParaRPr lang="en-US" sz="1100" dirty="0" smtClean="0"/>
          </a:p>
          <a:p>
            <a:r>
              <a:rPr lang="en-US" sz="1100" b="1" dirty="0" smtClean="0"/>
              <a:t>Creativity, Innovation &amp; Technology - 4 slides to cover following sections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Design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Engineering creativity, innovation &amp; technologies applied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Construction creativity, innovation &amp; technologies applied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HK" sz="1100" b="1" dirty="0" smtClean="0"/>
          </a:p>
          <a:p>
            <a:r>
              <a:rPr lang="en-US" sz="1100" b="1" dirty="0" smtClean="0"/>
              <a:t>Closing - 1 slide</a:t>
            </a:r>
          </a:p>
          <a:p>
            <a:pPr marL="171446" indent="-171446">
              <a:buFont typeface="+mj-lt"/>
              <a:buAutoNum type="arabicPeriod"/>
            </a:pPr>
            <a:r>
              <a:rPr lang="en-US" sz="1100" dirty="0" smtClean="0"/>
              <a:t>Learning outcome and </a:t>
            </a:r>
            <a:r>
              <a:rPr lang="en-HK" sz="1100" dirty="0" smtClean="0"/>
              <a:t>acknowledgements</a:t>
            </a:r>
            <a:endParaRPr lang="en-US" sz="1100" dirty="0" smtClean="0"/>
          </a:p>
          <a:p>
            <a:endParaRPr lang="en-HK" sz="1100" dirty="0"/>
          </a:p>
          <a:p>
            <a:r>
              <a:rPr lang="en-HK" sz="1100" b="1" dirty="0" smtClean="0"/>
              <a:t>Note:</a:t>
            </a:r>
          </a:p>
          <a:p>
            <a:r>
              <a:rPr lang="en-HK" sz="1100" dirty="0" smtClean="0"/>
              <a:t>a) Project documentations such as representative 3D &amp; 2D views and drawing sheets from BIM models shall be included for design illustration.</a:t>
            </a:r>
            <a:endParaRPr lang="en-HK" sz="1100" dirty="0"/>
          </a:p>
        </p:txBody>
      </p:sp>
    </p:spTree>
    <p:extLst>
      <p:ext uri="{BB962C8B-B14F-4D97-AF65-F5344CB8AC3E}">
        <p14:creationId xmlns:p14="http://schemas.microsoft.com/office/powerpoint/2010/main" val="16755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M Competition 2021_OC meeting PPT_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BIM Competition 2021_OC meeting PPT_v3</Template>
  <TotalTime>6373</TotalTime>
  <Words>377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新細明體</vt:lpstr>
      <vt:lpstr>Arial</vt:lpstr>
      <vt:lpstr>Arial Narrow</vt:lpstr>
      <vt:lpstr>Calibri</vt:lpstr>
      <vt:lpstr>Calibri Light</vt:lpstr>
      <vt:lpstr>BIM Competition 2021_OC meeting PPT_v3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CIC</dc:title>
  <dc:creator>Alex Ho</dc:creator>
  <cp:lastModifiedBy>CD - Angel Ko</cp:lastModifiedBy>
  <cp:revision>428</cp:revision>
  <cp:lastPrinted>2019-01-25T00:54:43Z</cp:lastPrinted>
  <dcterms:created xsi:type="dcterms:W3CDTF">2017-09-17T15:25:13Z</dcterms:created>
  <dcterms:modified xsi:type="dcterms:W3CDTF">2021-11-12T08:20:28Z</dcterms:modified>
</cp:coreProperties>
</file>