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928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ingYing" initials="Y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6" autoAdjust="0"/>
    <p:restoredTop sz="94949" autoAdjust="0"/>
  </p:normalViewPr>
  <p:slideViewPr>
    <p:cSldViewPr snapToGrid="0">
      <p:cViewPr varScale="1">
        <p:scale>
          <a:sx n="106" d="100"/>
          <a:sy n="106" d="100"/>
        </p:scale>
        <p:origin x="65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DB29-903D-4755-9980-AAD019DFE430}" type="datetimeFigureOut">
              <a:rPr lang="zh-TW" altLang="en-US" smtClean="0"/>
              <a:pPr/>
              <a:t>2020/12/15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736ED-4621-47FB-B3E6-0409CBF2D93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9"/>
          <p:cNvSpPr/>
          <p:nvPr/>
        </p:nvSpPr>
        <p:spPr>
          <a:xfrm>
            <a:off x="660401" y="0"/>
            <a:ext cx="7079342" cy="5689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sp>
        <p:nvSpPr>
          <p:cNvPr id="15" name="矩形 10"/>
          <p:cNvSpPr/>
          <p:nvPr/>
        </p:nvSpPr>
        <p:spPr>
          <a:xfrm>
            <a:off x="660401" y="2275933"/>
            <a:ext cx="7079342" cy="3413668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6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5572" y="613480"/>
            <a:ext cx="5291602" cy="10733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1" y="2275933"/>
            <a:ext cx="7079342" cy="205543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6000" b="1" dirty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0402" y="4331368"/>
            <a:ext cx="7079342" cy="135823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>
                <a:solidFill>
                  <a:schemeClr val="bg1"/>
                </a:solidFill>
                <a:ea typeface="新細明體" panose="02020500000000000000" pitchFamily="18" charset="-120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dirty="0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4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6"/>
          <p:cNvSpPr/>
          <p:nvPr/>
        </p:nvSpPr>
        <p:spPr>
          <a:xfrm>
            <a:off x="1296014" y="0"/>
            <a:ext cx="10895986" cy="294999"/>
          </a:xfrm>
          <a:prstGeom prst="rect">
            <a:avLst/>
          </a:prstGeom>
          <a:solidFill>
            <a:srgbClr val="85B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85B73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/>
          <a:lstStyle>
            <a:lvl1pPr>
              <a:defRPr lang="en-US" sz="3600" b="1" dirty="0">
                <a:solidFill>
                  <a:srgbClr val="85B73D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smtClean="0">
                <a:solidFill>
                  <a:srgbClr val="85B73D"/>
                </a:solidFill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31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15" name="矩形 19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rgbClr val="85B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58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43858"/>
            <a:ext cx="428138" cy="5855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338CBA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kern="1200" dirty="0" smtClean="0">
                <a:solidFill>
                  <a:srgbClr val="338CBA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矩形 4"/>
          <p:cNvSpPr/>
          <p:nvPr/>
        </p:nvSpPr>
        <p:spPr>
          <a:xfrm>
            <a:off x="1296014" y="-18062"/>
            <a:ext cx="10895986" cy="294999"/>
          </a:xfrm>
          <a:prstGeom prst="rect">
            <a:avLst/>
          </a:prstGeom>
          <a:solidFill>
            <a:srgbClr val="338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338C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30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矩形 10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rgbClr val="338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75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43858"/>
            <a:ext cx="428138" cy="5855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ED7D3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kern="1200" dirty="0" smtClean="0">
                <a:solidFill>
                  <a:srgbClr val="ED7D3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4"/>
          <p:cNvSpPr/>
          <p:nvPr/>
        </p:nvSpPr>
        <p:spPr>
          <a:xfrm>
            <a:off x="1296014" y="0"/>
            <a:ext cx="10895986" cy="294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ED7D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7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17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66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29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125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96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595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39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40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20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2020/12/15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38005" y="6476399"/>
            <a:ext cx="5539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6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311443" y="-48128"/>
            <a:ext cx="1078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b="1" dirty="0">
                <a:solidFill>
                  <a:schemeClr val="bg1"/>
                </a:solidFill>
              </a:rPr>
              <a:t>CIC BIM Competition </a:t>
            </a:r>
            <a:r>
              <a:rPr lang="en-US" altLang="zh-HK" b="1" dirty="0" smtClean="0">
                <a:solidFill>
                  <a:schemeClr val="bg1"/>
                </a:solidFill>
              </a:rPr>
              <a:t>2021 </a:t>
            </a:r>
            <a:r>
              <a:rPr lang="en-US" altLang="zh-HK" b="1" dirty="0">
                <a:solidFill>
                  <a:schemeClr val="bg1"/>
                </a:solidFill>
              </a:rPr>
              <a:t>- Content Guide</a:t>
            </a:r>
            <a:endParaRPr lang="en-SG" altLang="zh-HK" b="1" dirty="0">
              <a:solidFill>
                <a:schemeClr val="bg1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95555" y="402000"/>
            <a:ext cx="11600889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100" b="1" dirty="0" smtClean="0"/>
              <a:t>Executive Summary</a:t>
            </a:r>
            <a:r>
              <a:rPr lang="en-US" sz="1100" b="1" dirty="0" smtClean="0"/>
              <a:t> - 1 slide to cover following sections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Brief introduction and objective of participation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Roles and responsibilities of each member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Overview of the complete package of submission</a:t>
            </a:r>
          </a:p>
          <a:p>
            <a:endParaRPr lang="en-HK" sz="1100" dirty="0" smtClean="0"/>
          </a:p>
          <a:p>
            <a:r>
              <a:rPr lang="en-HK" sz="1100" b="1" dirty="0" smtClean="0"/>
              <a:t>Use of Information - </a:t>
            </a:r>
            <a:r>
              <a:rPr lang="en-US" sz="1100" b="1" dirty="0" smtClean="0"/>
              <a:t>6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Demonstration on understanding of the objective of competition</a:t>
            </a:r>
            <a:endParaRPr lang="en-US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Identification of key issues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Design concept, approach to site/building design and background research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Passive building design being adopted and relevant justification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Overall approach of the production and delivery of the project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Compliance of spatial requirement with justification by the use of automatic area calculation in BIM software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r>
              <a:rPr lang="en-US" sz="1100" b="1" dirty="0" smtClean="0"/>
              <a:t>BIM Uses in Design, Collaboration, Engineering, Analysis and </a:t>
            </a:r>
            <a:r>
              <a:rPr lang="en-US" sz="1100" b="1" dirty="0" err="1" smtClean="0"/>
              <a:t>Optimisation</a:t>
            </a:r>
            <a:r>
              <a:rPr lang="en-US" sz="1100" b="1" dirty="0" smtClean="0"/>
              <a:t> - 8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design </a:t>
            </a:r>
            <a:r>
              <a:rPr lang="en-US" sz="1100" dirty="0" smtClean="0"/>
              <a:t>strategy and </a:t>
            </a:r>
            <a:r>
              <a:rPr lang="en-US" sz="1100" dirty="0" smtClean="0"/>
              <a:t>how </a:t>
            </a:r>
            <a:r>
              <a:rPr lang="en-US" sz="1100" dirty="0" smtClean="0"/>
              <a:t>is it developed </a:t>
            </a:r>
            <a:r>
              <a:rPr lang="en-US" sz="1100" dirty="0" smtClean="0"/>
              <a:t>by using </a:t>
            </a:r>
            <a:r>
              <a:rPr lang="en-US" sz="1100" dirty="0" smtClean="0"/>
              <a:t>BIM (Architectural) 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engineering </a:t>
            </a:r>
            <a:r>
              <a:rPr lang="en-US" sz="1100" dirty="0" smtClean="0"/>
              <a:t>strategy and </a:t>
            </a:r>
            <a:r>
              <a:rPr lang="en-US" sz="1100" dirty="0" smtClean="0"/>
              <a:t>how is it developed </a:t>
            </a:r>
            <a:r>
              <a:rPr lang="en-US" sz="1100" dirty="0" smtClean="0"/>
              <a:t>by </a:t>
            </a:r>
            <a:r>
              <a:rPr lang="en-US" sz="1100" dirty="0" smtClean="0"/>
              <a:t>using BIM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</a:t>
            </a:r>
            <a:r>
              <a:rPr lang="en-US" sz="1100" dirty="0"/>
              <a:t>of engineering strategy and </a:t>
            </a:r>
            <a:r>
              <a:rPr lang="en-US" sz="1100" dirty="0" smtClean="0"/>
              <a:t>how is it developed </a:t>
            </a:r>
            <a:r>
              <a:rPr lang="en-US" sz="1100" dirty="0" smtClean="0"/>
              <a:t>by </a:t>
            </a:r>
            <a:r>
              <a:rPr lang="en-US" sz="1100" dirty="0" smtClean="0"/>
              <a:t>using BIM (Building Services)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the approach and workflow of </a:t>
            </a:r>
            <a:r>
              <a:rPr lang="en-US" sz="1100" dirty="0" smtClean="0"/>
              <a:t>design </a:t>
            </a:r>
            <a:r>
              <a:rPr lang="en-US" sz="1100" dirty="0" smtClean="0"/>
              <a:t>analysis </a:t>
            </a:r>
            <a:r>
              <a:rPr lang="en-US" sz="1100" dirty="0" smtClean="0"/>
              <a:t>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</a:t>
            </a:r>
            <a:r>
              <a:rPr lang="en-US" sz="1100" dirty="0" smtClean="0"/>
              <a:t>(</a:t>
            </a:r>
            <a:r>
              <a:rPr lang="en-US" sz="1100" dirty="0" smtClean="0"/>
              <a:t>Architectural)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approach </a:t>
            </a:r>
            <a:r>
              <a:rPr lang="en-US" sz="1100" dirty="0"/>
              <a:t>and workflow of </a:t>
            </a:r>
            <a:r>
              <a:rPr lang="en-US" sz="1100" dirty="0" smtClean="0"/>
              <a:t>engineering </a:t>
            </a:r>
            <a:r>
              <a:rPr lang="en-US" sz="1100" dirty="0" smtClean="0"/>
              <a:t>analysis </a:t>
            </a:r>
            <a:r>
              <a:rPr lang="en-US" sz="1100" dirty="0" smtClean="0"/>
              <a:t>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</a:t>
            </a:r>
            <a:r>
              <a:rPr lang="en-US" sz="1100" dirty="0" smtClean="0"/>
              <a:t>(</a:t>
            </a:r>
            <a:r>
              <a:rPr lang="en-US" sz="1100" dirty="0" smtClean="0"/>
              <a:t>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the approach and workflow of </a:t>
            </a:r>
            <a:r>
              <a:rPr lang="en-US" sz="1100" dirty="0" smtClean="0"/>
              <a:t>engineering </a:t>
            </a:r>
            <a:r>
              <a:rPr lang="en-US" sz="1100" dirty="0" smtClean="0"/>
              <a:t>analysis </a:t>
            </a:r>
            <a:r>
              <a:rPr lang="en-US" sz="1100" dirty="0" smtClean="0"/>
              <a:t>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</a:t>
            </a:r>
            <a:r>
              <a:rPr lang="en-US" sz="1100" dirty="0" smtClean="0"/>
              <a:t>(</a:t>
            </a:r>
            <a:r>
              <a:rPr lang="en-US" sz="1100" dirty="0" smtClean="0"/>
              <a:t>Building Services)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analysis in 4D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approach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List of BIM Software being used (with version) &amp; platform for collaboration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 on use of BIM platform and methodology of </a:t>
            </a:r>
            <a:r>
              <a:rPr lang="en-US" sz="1100" dirty="0" smtClean="0"/>
              <a:t>interdisciplinary </a:t>
            </a:r>
            <a:r>
              <a:rPr lang="en-US" sz="1100" dirty="0" smtClean="0"/>
              <a:t>design coordination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Diagrammatic information to illustrate the data transfer (with file formats) among various BIM </a:t>
            </a:r>
            <a:r>
              <a:rPr lang="en-HK" sz="1100" dirty="0" smtClean="0"/>
              <a:t>software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endParaRPr lang="en-US" sz="1100" dirty="0" smtClean="0"/>
          </a:p>
          <a:p>
            <a:r>
              <a:rPr lang="en-US" sz="1100" b="1" dirty="0" smtClean="0"/>
              <a:t>Creativity, Innovation &amp; Technology - 4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Design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Engineering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creativity, innovation &amp; technologies applied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HK" sz="1100" b="1" dirty="0" smtClean="0"/>
          </a:p>
          <a:p>
            <a:r>
              <a:rPr lang="en-US" sz="1100" b="1" dirty="0" smtClean="0"/>
              <a:t>Closing - 1 slide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Learning outcome and </a:t>
            </a:r>
            <a:r>
              <a:rPr lang="en-HK" sz="1100" dirty="0" smtClean="0"/>
              <a:t>acknowledgements</a:t>
            </a:r>
            <a:endParaRPr lang="en-US" sz="1100" dirty="0" smtClean="0"/>
          </a:p>
          <a:p>
            <a:endParaRPr lang="en-HK" sz="1100" dirty="0"/>
          </a:p>
          <a:p>
            <a:r>
              <a:rPr lang="en-HK" sz="1100" b="1" dirty="0" smtClean="0"/>
              <a:t>Note:</a:t>
            </a:r>
          </a:p>
          <a:p>
            <a:r>
              <a:rPr lang="en-HK" sz="1100" dirty="0" smtClean="0"/>
              <a:t>a) Project documentations such as representative 3D &amp; 2D views and drawing sheets from BIM models shall be included for design illustration.</a:t>
            </a:r>
            <a:endParaRPr lang="en-HK" sz="1100" dirty="0"/>
          </a:p>
        </p:txBody>
      </p:sp>
    </p:spTree>
    <p:extLst>
      <p:ext uri="{BB962C8B-B14F-4D97-AF65-F5344CB8AC3E}">
        <p14:creationId xmlns:p14="http://schemas.microsoft.com/office/powerpoint/2010/main" val="16755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M Competition 2021_OC meeting PPT_v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BIM Competition 2021_OC meeting PPT_v3</Template>
  <TotalTime>6322</TotalTime>
  <Words>325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MS PGothic</vt:lpstr>
      <vt:lpstr>新細明體</vt:lpstr>
      <vt:lpstr>Arial</vt:lpstr>
      <vt:lpstr>Arial Narrow</vt:lpstr>
      <vt:lpstr>Calibri</vt:lpstr>
      <vt:lpstr>Calibri Light</vt:lpstr>
      <vt:lpstr>BIM Competition 2021_OC meeting PPT_v3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CIC</dc:title>
  <dc:creator>Alex Ho</dc:creator>
  <cp:lastModifiedBy>BIM - Ron Ng</cp:lastModifiedBy>
  <cp:revision>424</cp:revision>
  <cp:lastPrinted>2019-01-25T00:54:43Z</cp:lastPrinted>
  <dcterms:created xsi:type="dcterms:W3CDTF">2017-09-17T15:25:13Z</dcterms:created>
  <dcterms:modified xsi:type="dcterms:W3CDTF">2020-12-15T10:41:27Z</dcterms:modified>
</cp:coreProperties>
</file>