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927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ingYing" initials="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4949" autoAdjust="0"/>
  </p:normalViewPr>
  <p:slideViewPr>
    <p:cSldViewPr snapToGrid="0">
      <p:cViewPr varScale="1">
        <p:scale>
          <a:sx n="109" d="100"/>
          <a:sy n="109" d="100"/>
        </p:scale>
        <p:origin x="6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DB29-903D-4755-9980-AAD019DFE430}" type="datetimeFigureOut">
              <a:rPr lang="zh-TW" altLang="en-US" smtClean="0"/>
              <a:pPr/>
              <a:t>2019/10/25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36ED-4621-47FB-B3E6-0409CBF2D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83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78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2251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68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4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626280" y="202221"/>
            <a:ext cx="747320" cy="254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HK" sz="1051" dirty="0" smtClean="0"/>
              <a:t>Draft Only</a:t>
            </a:r>
            <a:endParaRPr lang="en-HK" sz="1051" dirty="0"/>
          </a:p>
        </p:txBody>
      </p:sp>
    </p:spTree>
    <p:extLst>
      <p:ext uri="{BB962C8B-B14F-4D97-AF65-F5344CB8AC3E}">
        <p14:creationId xmlns:p14="http://schemas.microsoft.com/office/powerpoint/2010/main" val="422215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1575"/>
            </a:lvl1pPr>
            <a:lvl2pPr>
              <a:defRPr sz="1351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1575"/>
            </a:lvl1pPr>
            <a:lvl2pPr>
              <a:defRPr sz="1351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30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168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351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1351" b="1"/>
            </a:lvl1pPr>
            <a:lvl2pPr marL="257168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1351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01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51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2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1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68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7"/>
            </a:lvl4pPr>
            <a:lvl5pPr marL="1028674" indent="0">
              <a:buNone/>
              <a:defRPr sz="507"/>
            </a:lvl5pPr>
            <a:lvl6pPr marL="1285843" indent="0">
              <a:buNone/>
              <a:defRPr sz="507"/>
            </a:lvl6pPr>
            <a:lvl7pPr marL="1543012" indent="0">
              <a:buNone/>
              <a:defRPr sz="507"/>
            </a:lvl7pPr>
            <a:lvl8pPr marL="1800180" indent="0">
              <a:buNone/>
              <a:defRPr sz="507"/>
            </a:lvl8pPr>
            <a:lvl9pPr marL="2057349" indent="0">
              <a:buNone/>
              <a:defRPr sz="507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30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68" indent="0">
              <a:buNone/>
              <a:defRPr sz="1575"/>
            </a:lvl2pPr>
            <a:lvl3pPr marL="514338" indent="0">
              <a:buNone/>
              <a:defRPr sz="1351"/>
            </a:lvl3pPr>
            <a:lvl4pPr marL="771506" indent="0">
              <a:buNone/>
              <a:defRPr sz="1125"/>
            </a:lvl4pPr>
            <a:lvl5pPr marL="1028674" indent="0">
              <a:buNone/>
              <a:defRPr sz="1125"/>
            </a:lvl5pPr>
            <a:lvl6pPr marL="1285843" indent="0">
              <a:buNone/>
              <a:defRPr sz="1125"/>
            </a:lvl6pPr>
            <a:lvl7pPr marL="1543012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68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7"/>
            </a:lvl4pPr>
            <a:lvl5pPr marL="1028674" indent="0">
              <a:buNone/>
              <a:defRPr sz="507"/>
            </a:lvl5pPr>
            <a:lvl6pPr marL="1285843" indent="0">
              <a:buNone/>
              <a:defRPr sz="507"/>
            </a:lvl6pPr>
            <a:lvl7pPr marL="1543012" indent="0">
              <a:buNone/>
              <a:defRPr sz="507"/>
            </a:lvl7pPr>
            <a:lvl8pPr marL="1800180" indent="0">
              <a:buNone/>
              <a:defRPr sz="507"/>
            </a:lvl8pPr>
            <a:lvl9pPr marL="2057349" indent="0">
              <a:buNone/>
              <a:defRPr sz="507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17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2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45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3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514338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7" indent="-192877" algn="l" defTabSz="51433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0" indent="-160731" algn="l" defTabSz="514338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23" indent="-128585" algn="l" defTabSz="514338" rtl="0" eaLnBrk="1" latinLnBrk="0" hangingPunct="1">
        <a:spcBef>
          <a:spcPct val="20000"/>
        </a:spcBef>
        <a:buFont typeface="Arial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900091" indent="-128585" algn="l" defTabSz="514338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8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8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7" indent="-128585" algn="l" defTabSz="514338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8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8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8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1137"/>
            <a:ext cx="12192000" cy="3077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1" b="1" dirty="0">
                <a:solidFill>
                  <a:schemeClr val="bg1"/>
                </a:solidFill>
              </a:rPr>
              <a:t>CIC BIM Competition </a:t>
            </a:r>
            <a:r>
              <a:rPr lang="en-US" sz="1351" b="1" dirty="0" smtClean="0">
                <a:solidFill>
                  <a:schemeClr val="bg1"/>
                </a:solidFill>
              </a:rPr>
              <a:t>2020 - </a:t>
            </a:r>
            <a:r>
              <a:rPr lang="en-US" sz="1400" b="1" dirty="0" smtClean="0">
                <a:solidFill>
                  <a:schemeClr val="bg1"/>
                </a:solidFill>
              </a:rPr>
              <a:t>Content </a:t>
            </a:r>
            <a:r>
              <a:rPr lang="en-US" sz="1400" b="1" dirty="0">
                <a:solidFill>
                  <a:schemeClr val="bg1"/>
                </a:solidFill>
              </a:rPr>
              <a:t>Guide</a:t>
            </a:r>
            <a:endParaRPr lang="en-SG" sz="1351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555" y="402000"/>
            <a:ext cx="11600889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100" b="1" dirty="0"/>
              <a:t>Executive Summary</a:t>
            </a:r>
            <a:r>
              <a:rPr lang="en-US" sz="1100" b="1" dirty="0"/>
              <a:t> - 1 slide to cover following sections</a:t>
            </a:r>
            <a:endParaRPr lang="en-HK" sz="1100" dirty="0"/>
          </a:p>
          <a:p>
            <a:pPr marL="171446" indent="-171446">
              <a:buFont typeface="+mj-lt"/>
              <a:buAutoNum type="arabicPeriod"/>
            </a:pPr>
            <a:r>
              <a:rPr lang="en-HK" sz="1100" dirty="0"/>
              <a:t>Brief introduction and objective of participation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Roles and responsibilities of each member</a:t>
            </a:r>
            <a:endParaRPr lang="en-HK" sz="1100" dirty="0"/>
          </a:p>
          <a:p>
            <a:pPr marL="171446" indent="-171446">
              <a:buFont typeface="+mj-lt"/>
              <a:buAutoNum type="arabicPeriod"/>
            </a:pPr>
            <a:r>
              <a:rPr lang="en-HK" sz="1100" dirty="0"/>
              <a:t>Overview of the complete package of </a:t>
            </a:r>
            <a:r>
              <a:rPr lang="en-HK" sz="1100" dirty="0" smtClean="0"/>
              <a:t>submission</a:t>
            </a:r>
          </a:p>
          <a:p>
            <a:endParaRPr lang="en-HK" sz="1100" dirty="0"/>
          </a:p>
          <a:p>
            <a:r>
              <a:rPr lang="en-HK" sz="1100" b="1" dirty="0"/>
              <a:t>Use of Information - </a:t>
            </a:r>
            <a:r>
              <a:rPr lang="en-US" sz="1100" b="1" dirty="0" smtClean="0"/>
              <a:t>6 </a:t>
            </a:r>
            <a:r>
              <a:rPr lang="en-US" sz="1100" b="1" dirty="0"/>
              <a:t>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/>
              <a:t>Demonstration on understanding of the objective of competition</a:t>
            </a:r>
            <a:endParaRPr lang="en-US" sz="1100" dirty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Identification of key issues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concept, approach to site/building design and background research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/>
              <a:t>Passive building design being adopted and relevant justification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Overall </a:t>
            </a:r>
            <a:r>
              <a:rPr lang="en-HK" sz="1100" dirty="0"/>
              <a:t>approach of the production and delivery of the </a:t>
            </a:r>
            <a:r>
              <a:rPr lang="en-HK" sz="1100" dirty="0" smtClean="0"/>
              <a:t>project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Compliance </a:t>
            </a:r>
            <a:r>
              <a:rPr lang="en-HK" sz="1100" dirty="0"/>
              <a:t>of spatial requirement with justification by the use of automatic area calculation in BIM software</a:t>
            </a:r>
            <a:endParaRPr lang="en-HK" sz="1100" dirty="0" smtClean="0"/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100" dirty="0"/>
          </a:p>
          <a:p>
            <a:r>
              <a:rPr lang="en-US" sz="1100" b="1" dirty="0" smtClean="0"/>
              <a:t>BIM Uses in Design</a:t>
            </a:r>
            <a:r>
              <a:rPr lang="en-US" sz="1100" b="1" dirty="0"/>
              <a:t>, </a:t>
            </a:r>
            <a:r>
              <a:rPr lang="en-US" sz="1100" b="1" dirty="0" smtClean="0"/>
              <a:t>Collaboration, Engineering</a:t>
            </a:r>
            <a:r>
              <a:rPr lang="en-US" sz="1100" b="1" dirty="0"/>
              <a:t>, Analysis and Optimisation - 8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Design strategy and elements illustration and how is it developed with using BIM (Architectural) 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Engineering elements illustration and how is it developed with using BIM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Engineering elements illustration and how is it developed with using BIM </a:t>
            </a:r>
            <a:r>
              <a:rPr lang="en-US" sz="1100" dirty="0" smtClean="0"/>
              <a:t>(Building Services)</a:t>
            </a:r>
            <a:endParaRPr lang="en-US" sz="1100" dirty="0"/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Design analysis illustration and optimisation approach (Architectural)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Engineering analysis illustration and optimisation approach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Engineering analysis illustration and optimisation approach (Building Services</a:t>
            </a:r>
            <a:r>
              <a:rPr lang="en-US" sz="1100" dirty="0" smtClean="0"/>
              <a:t>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analysis in 4D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approach</a:t>
            </a:r>
            <a:endParaRPr lang="en-US" sz="1100" dirty="0"/>
          </a:p>
          <a:p>
            <a:pPr marL="171446" indent="-171446">
              <a:buFont typeface="+mj-lt"/>
              <a:buAutoNum type="arabicPeriod"/>
            </a:pPr>
            <a:r>
              <a:rPr lang="en-HK" sz="1100" dirty="0"/>
              <a:t>List of BIM Software being used (with version) &amp; platform for collaboration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 </a:t>
            </a:r>
            <a:r>
              <a:rPr lang="en-US" sz="1100" dirty="0"/>
              <a:t>on use of BIM platform and methodology of multidisciplinary design </a:t>
            </a:r>
            <a:r>
              <a:rPr lang="en-US" sz="1100" dirty="0" smtClean="0"/>
              <a:t>coordination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Diagrammatic </a:t>
            </a:r>
            <a:r>
              <a:rPr lang="en-HK" sz="1100" dirty="0"/>
              <a:t>information to illustrate the data transfer (with file formats) among various BIM software</a:t>
            </a:r>
          </a:p>
          <a:p>
            <a:pPr marL="171446" indent="-171446">
              <a:buFont typeface="+mj-lt"/>
              <a:buAutoNum type="arabicPeriod"/>
            </a:pPr>
            <a:endParaRPr lang="en-US" sz="1100" dirty="0"/>
          </a:p>
          <a:p>
            <a:r>
              <a:rPr lang="en-US" sz="1100" b="1" dirty="0" smtClean="0"/>
              <a:t>Creativity</a:t>
            </a:r>
            <a:r>
              <a:rPr lang="en-US" sz="1100" b="1" dirty="0"/>
              <a:t>, Innovation &amp; Technology - </a:t>
            </a:r>
            <a:r>
              <a:rPr lang="en-US" sz="1100" b="1" dirty="0" smtClean="0"/>
              <a:t>4 </a:t>
            </a:r>
            <a:r>
              <a:rPr lang="en-US" sz="1100" b="1" dirty="0"/>
              <a:t>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Design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Engineering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Construction creativity, innovation &amp; technologies applied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HK" sz="1100" b="1" dirty="0"/>
          </a:p>
          <a:p>
            <a:r>
              <a:rPr lang="en-US" sz="1100" b="1" dirty="0"/>
              <a:t>Closing - 1 slide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Learning outcome and </a:t>
            </a:r>
            <a:r>
              <a:rPr lang="en-HK" sz="1100" dirty="0"/>
              <a:t>acknowledgements</a:t>
            </a:r>
            <a:endParaRPr lang="en-US" sz="1100" dirty="0"/>
          </a:p>
          <a:p>
            <a:pPr marL="133347" indent="-133347">
              <a:buFont typeface="Arial" panose="020B0604020202020204" pitchFamily="34" charset="0"/>
              <a:buChar char="•"/>
            </a:pPr>
            <a:endParaRPr lang="en-HK" sz="1100" dirty="0"/>
          </a:p>
          <a:p>
            <a:r>
              <a:rPr lang="en-HK" sz="1100" b="1" dirty="0"/>
              <a:t>Note:</a:t>
            </a:r>
            <a:endParaRPr lang="en-HK" sz="1100" dirty="0"/>
          </a:p>
          <a:p>
            <a:pPr marL="171446" indent="-171446">
              <a:buAutoNum type="alphaLcParenR"/>
            </a:pPr>
            <a:r>
              <a:rPr lang="en-HK" sz="1100" dirty="0"/>
              <a:t>Project documentations such as representative 3D &amp; 2D views and drawing sheets from BIM models shall be included for design illustration</a:t>
            </a:r>
            <a:r>
              <a:rPr lang="en-HK" sz="1100" dirty="0" smtClean="0"/>
              <a:t>.</a:t>
            </a:r>
            <a:endParaRPr lang="en-HK" sz="1100" dirty="0"/>
          </a:p>
        </p:txBody>
      </p:sp>
    </p:spTree>
    <p:extLst>
      <p:ext uri="{BB962C8B-B14F-4D97-AF65-F5344CB8AC3E}">
        <p14:creationId xmlns:p14="http://schemas.microsoft.com/office/powerpoint/2010/main" val="19685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6296</TotalTime>
  <Words>307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新細明體</vt:lpstr>
      <vt:lpstr>Arial</vt:lpstr>
      <vt:lpstr>Calibri</vt:lpstr>
      <vt:lpstr>1_Office 佈景主題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CIC</dc:title>
  <dc:creator>Alex Ho</dc:creator>
  <cp:lastModifiedBy>BIM - Shirley Lam</cp:lastModifiedBy>
  <cp:revision>417</cp:revision>
  <cp:lastPrinted>2019-01-25T00:54:43Z</cp:lastPrinted>
  <dcterms:created xsi:type="dcterms:W3CDTF">2017-09-17T15:25:13Z</dcterms:created>
  <dcterms:modified xsi:type="dcterms:W3CDTF">2019-10-25T10:40:41Z</dcterms:modified>
</cp:coreProperties>
</file>